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308" r:id="rId2"/>
    <p:sldId id="325" r:id="rId3"/>
    <p:sldId id="326" r:id="rId4"/>
    <p:sldId id="302" r:id="rId5"/>
    <p:sldId id="303" r:id="rId6"/>
    <p:sldId id="329" r:id="rId7"/>
    <p:sldId id="305" r:id="rId8"/>
    <p:sldId id="306" r:id="rId9"/>
    <p:sldId id="331" r:id="rId10"/>
    <p:sldId id="330" r:id="rId11"/>
    <p:sldId id="332" r:id="rId12"/>
    <p:sldId id="333" r:id="rId13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275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pos="35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DC304"/>
    <a:srgbClr val="82CBD4"/>
    <a:srgbClr val="95C121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F0250-D8EA-4A37-92D2-137EC80D7228}" v="141" dt="2021-07-07T10:15:47.0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21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758" y="53"/>
      </p:cViewPr>
      <p:guideLst>
        <p:guide orient="horz" pos="2160"/>
        <p:guide pos="3840"/>
        <p:guide orient="horz" pos="1275"/>
        <p:guide pos="302"/>
        <p:guide pos="350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206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C0D4679-B451-ED43-B2CD-E9661A32AF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357D1814-6C07-3F44-9A66-DF9973E57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BB0073-8B9E-4471-9C62-0E9A59F406A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 Right,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1E9A-ADE0-43D7-AD33-962C1AAFD6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5775" y="1800225"/>
            <a:ext cx="5276850" cy="45672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76847" cy="109582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Slide with big image on the right</a:t>
            </a:r>
            <a:endParaRPr lang="en-GB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9C886E-4A38-4B1C-919A-A2514336A3C4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81942" y="1800000"/>
            <a:ext cx="3971525" cy="45672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DA6DFA94-8E20-224E-B8CD-EEBA8E3B24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993160"/>
            <a:ext cx="705144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C4FA247-4B05-413B-AF4C-A3E42B2599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482996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5176CC-8C8E-4C1C-BEE7-4B4836BCE4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Image,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D9460F84-08B3-9840-99D2-CEDEDA4E0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4734" y="459347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000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needed.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44" name="Text Placeholder 37">
            <a:extLst>
              <a:ext uri="{FF2B5EF4-FFF2-40B4-BE49-F238E27FC236}">
                <a16:creationId xmlns:a16="http://schemas.microsoft.com/office/drawing/2014/main" id="{C1A336C6-720A-FA49-8B57-8FA34714D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4733" y="5009209"/>
            <a:ext cx="10732139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FBAE3-6A08-A24D-8EAF-70F93B4B0F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0" y="4593479"/>
            <a:ext cx="230175" cy="230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C212-7A54-024E-9D8C-0EDEAB5B0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03" y="5050357"/>
            <a:ext cx="252094" cy="1594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3C51F1-B894-CC4A-A7F1-5D9760F4E0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5234BFC-FD63-4B7B-8AD0-620EA8DA3B7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9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1DD6C-D79E-4D54-88AE-568ED5D083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2220C7B5-BD20-465A-81D2-DB9E10DD1354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25" r:id="rId2"/>
    <p:sldLayoutId id="2147483711" r:id="rId3"/>
    <p:sldLayoutId id="2147483720" r:id="rId4"/>
    <p:sldLayoutId id="214748372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fUBFfj21nx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43344F-4270-0943-938B-F3D2F3213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FDB515-35DA-42B3-9E15-31441B0BF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795D38B7-0097-554B-9E2A-A3515A6B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58" y="2839298"/>
            <a:ext cx="7842611" cy="1971494"/>
          </a:xfrm>
        </p:spPr>
        <p:txBody>
          <a:bodyPr/>
          <a:lstStyle/>
          <a:p>
            <a:r>
              <a:rPr lang="en-GB" dirty="0"/>
              <a:t>AUTOMATION AND CONNECTED EXPERIENCES ARE BLURRING THE BOUNDARIES BETWEEN PHYSICAL AND DIGITAL</a:t>
            </a:r>
          </a:p>
        </p:txBody>
      </p:sp>
    </p:spTree>
    <p:extLst>
      <p:ext uri="{BB962C8B-B14F-4D97-AF65-F5344CB8AC3E}">
        <p14:creationId xmlns:p14="http://schemas.microsoft.com/office/powerpoint/2010/main" val="4216645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618805"/>
            <a:ext cx="5609998" cy="475686"/>
          </a:xfrm>
        </p:spPr>
        <p:txBody>
          <a:bodyPr/>
          <a:lstStyle/>
          <a:p>
            <a:r>
              <a:rPr lang="en-GB" dirty="0"/>
              <a:t>For the digital generation with the evoque button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9582676" cy="475686"/>
          </a:xfrm>
        </p:spPr>
        <p:txBody>
          <a:bodyPr/>
          <a:lstStyle/>
          <a:p>
            <a:r>
              <a:rPr lang="en-GB" dirty="0"/>
              <a:t>Mail and digital integration in practice land rover reinvented direct mail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889222F-E470-FC42-A061-81971E703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922" y="414000"/>
            <a:ext cx="1246076" cy="663233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1242452-F6C4-3C49-ADE5-0FC4D631DC2F}"/>
              </a:ext>
            </a:extLst>
          </p:cNvPr>
          <p:cNvGrpSpPr/>
          <p:nvPr/>
        </p:nvGrpSpPr>
        <p:grpSpPr>
          <a:xfrm>
            <a:off x="479425" y="2446239"/>
            <a:ext cx="3623666" cy="2785563"/>
            <a:chOff x="479425" y="2228226"/>
            <a:chExt cx="3623666" cy="278556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A908B1-289A-944C-B642-C1E70C6BE1C1}"/>
                </a:ext>
              </a:extLst>
            </p:cNvPr>
            <p:cNvSpPr/>
            <p:nvPr/>
          </p:nvSpPr>
          <p:spPr>
            <a:xfrm>
              <a:off x="479425" y="2228226"/>
              <a:ext cx="3623666" cy="278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 Placeholder 40">
              <a:extLst>
                <a:ext uri="{FF2B5EF4-FFF2-40B4-BE49-F238E27FC236}">
                  <a16:creationId xmlns:a16="http://schemas.microsoft.com/office/drawing/2014/main" id="{0297AB8A-F53A-4F4C-83D0-222595D4A553}"/>
                </a:ext>
              </a:extLst>
            </p:cNvPr>
            <p:cNvSpPr txBox="1">
              <a:spLocks/>
            </p:cNvSpPr>
            <p:nvPr/>
          </p:nvSpPr>
          <p:spPr>
            <a:xfrm>
              <a:off x="650779" y="2569919"/>
              <a:ext cx="2977865" cy="32308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GB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BACKGROUND</a:t>
              </a:r>
              <a:endParaRPr lang="en-GB" sz="1400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Text Placeholder 40">
              <a:extLst>
                <a:ext uri="{FF2B5EF4-FFF2-40B4-BE49-F238E27FC236}">
                  <a16:creationId xmlns:a16="http://schemas.microsoft.com/office/drawing/2014/main" id="{A40D27E2-430E-6E4F-91D3-979DC10BD2BC}"/>
                </a:ext>
              </a:extLst>
            </p:cNvPr>
            <p:cNvSpPr txBox="1">
              <a:spLocks/>
            </p:cNvSpPr>
            <p:nvPr/>
          </p:nvSpPr>
          <p:spPr>
            <a:xfrm>
              <a:off x="650779" y="2893001"/>
              <a:ext cx="3351104" cy="144423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Land Rover knew the test drive was a pivotal moment for their new Evoque. They also knew their tech-savvy/time poor audience were bombarded by digital marketing. And with 40% fewer emails post GDPR, how could Evoque reach and engage them?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29420B7-1B8D-884B-8055-4576D708D927}"/>
              </a:ext>
            </a:extLst>
          </p:cNvPr>
          <p:cNvGrpSpPr/>
          <p:nvPr/>
        </p:nvGrpSpPr>
        <p:grpSpPr>
          <a:xfrm>
            <a:off x="4309845" y="2446239"/>
            <a:ext cx="3623666" cy="2785563"/>
            <a:chOff x="4309845" y="2228226"/>
            <a:chExt cx="3623666" cy="278556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39AB0CF-5E37-2646-8535-69EAF7F528BF}"/>
                </a:ext>
              </a:extLst>
            </p:cNvPr>
            <p:cNvSpPr/>
            <p:nvPr/>
          </p:nvSpPr>
          <p:spPr>
            <a:xfrm>
              <a:off x="4309845" y="2228226"/>
              <a:ext cx="3623666" cy="278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 Placeholder 40">
              <a:extLst>
                <a:ext uri="{FF2B5EF4-FFF2-40B4-BE49-F238E27FC236}">
                  <a16:creationId xmlns:a16="http://schemas.microsoft.com/office/drawing/2014/main" id="{C02B793B-176B-454B-9B6D-F07C814ABD26}"/>
                </a:ext>
              </a:extLst>
            </p:cNvPr>
            <p:cNvSpPr txBox="1">
              <a:spLocks/>
            </p:cNvSpPr>
            <p:nvPr/>
          </p:nvSpPr>
          <p:spPr>
            <a:xfrm>
              <a:off x="4494252" y="2569919"/>
              <a:ext cx="2977865" cy="32308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GB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SOLUTION</a:t>
              </a:r>
              <a:endParaRPr lang="en-GB" sz="1400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Text Placeholder 40">
              <a:extLst>
                <a:ext uri="{FF2B5EF4-FFF2-40B4-BE49-F238E27FC236}">
                  <a16:creationId xmlns:a16="http://schemas.microsoft.com/office/drawing/2014/main" id="{26D7317B-F5EF-2345-B0D0-608467554C1D}"/>
                </a:ext>
              </a:extLst>
            </p:cNvPr>
            <p:cNvSpPr txBox="1">
              <a:spLocks/>
            </p:cNvSpPr>
            <p:nvPr/>
          </p:nvSpPr>
          <p:spPr>
            <a:xfrm>
              <a:off x="4494251" y="2893001"/>
              <a:ext cx="3184927" cy="144423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Direct mail could provide the much needed cut through. The premium mailing allowed them to instantly book a test drive with one press of a button, a glowing replica of the Evoque start / stop engine button. When pressed, it triggered a confirmation email &amp; text message, and was then followed by a phone call from the local dealership to arrange a convenient time.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E7F11A-5297-9048-9934-870343303708}"/>
              </a:ext>
            </a:extLst>
          </p:cNvPr>
          <p:cNvGrpSpPr/>
          <p:nvPr/>
        </p:nvGrpSpPr>
        <p:grpSpPr>
          <a:xfrm>
            <a:off x="8140265" y="2446239"/>
            <a:ext cx="3623666" cy="2785562"/>
            <a:chOff x="8140265" y="2228226"/>
            <a:chExt cx="3623666" cy="278556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3C45475-5744-D945-A47B-EEEBF5B2545D}"/>
                </a:ext>
              </a:extLst>
            </p:cNvPr>
            <p:cNvSpPr/>
            <p:nvPr/>
          </p:nvSpPr>
          <p:spPr>
            <a:xfrm>
              <a:off x="8140265" y="2228226"/>
              <a:ext cx="3623666" cy="27855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 Placeholder 40">
              <a:extLst>
                <a:ext uri="{FF2B5EF4-FFF2-40B4-BE49-F238E27FC236}">
                  <a16:creationId xmlns:a16="http://schemas.microsoft.com/office/drawing/2014/main" id="{74B5D263-6486-7C41-B5E8-512B22624F7A}"/>
                </a:ext>
              </a:extLst>
            </p:cNvPr>
            <p:cNvSpPr txBox="1">
              <a:spLocks/>
            </p:cNvSpPr>
            <p:nvPr/>
          </p:nvSpPr>
          <p:spPr>
            <a:xfrm>
              <a:off x="8324672" y="2569919"/>
              <a:ext cx="2977865" cy="32308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accent1"/>
                </a:buClr>
              </a:pPr>
              <a:r>
                <a:rPr lang="en-GB" sz="1400" b="1" dirty="0">
                  <a:solidFill>
                    <a:schemeClr val="accent1"/>
                  </a:solidFill>
                  <a:latin typeface="Century Gothic" panose="020B0502020202020204" pitchFamily="34" charset="0"/>
                </a:rPr>
                <a:t>RESULTS</a:t>
              </a:r>
              <a:endParaRPr lang="en-GB" sz="1100" dirty="0">
                <a:solidFill>
                  <a:schemeClr val="accent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Text Placeholder 40">
              <a:extLst>
                <a:ext uri="{FF2B5EF4-FFF2-40B4-BE49-F238E27FC236}">
                  <a16:creationId xmlns:a16="http://schemas.microsoft.com/office/drawing/2014/main" id="{0C546279-65F1-2440-A9A5-4825530E08E8}"/>
                </a:ext>
              </a:extLst>
            </p:cNvPr>
            <p:cNvSpPr txBox="1">
              <a:spLocks/>
            </p:cNvSpPr>
            <p:nvPr/>
          </p:nvSpPr>
          <p:spPr>
            <a:xfrm>
              <a:off x="8324671" y="2893001"/>
              <a:ext cx="3162271" cy="1444238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The luxurious and GDPR-compliant mailing had a 44% response rate, generating over 2,000 test drive requests. Of those, 5% converted –giving Land Rover an ROI of 24:1. The campaign also went viral on social media, all from a budget of just £150,000.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93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60FF00D-695B-174A-958F-D6A3CB6E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885" y="1150975"/>
            <a:ext cx="11636229" cy="455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B8C43-7351-334B-BDA1-B01C2549C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70FE49B-2D95-B645-A1B9-BE90B205F8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www.marketreach.co.uk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3D6141-F512-B742-8BEA-047270268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71" y="2966455"/>
            <a:ext cx="10515600" cy="67422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0491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Source:</a:t>
            </a:r>
            <a:r>
              <a:rPr lang="en-GB" sz="800" cap="none" dirty="0"/>
              <a:t>  </a:t>
            </a:r>
            <a:r>
              <a:rPr lang="en-GB" sz="800" cap="none" dirty="0" err="1"/>
              <a:t>Emailmonday</a:t>
            </a:r>
            <a:r>
              <a:rPr lang="en-GB" sz="800" cap="none" dirty="0"/>
              <a:t> “The Ultimate Marketing Automation stats” (2019)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019601"/>
            <a:ext cx="5268312" cy="475686"/>
          </a:xfrm>
        </p:spPr>
        <p:txBody>
          <a:bodyPr/>
          <a:lstStyle/>
          <a:p>
            <a:r>
              <a:rPr lang="en-GB" dirty="0"/>
              <a:t>Mail automation can play an important role in marketing &amp; CRM activity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GB" dirty="0"/>
              <a:t>The age of automation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CB8510D-1798-4C46-B0AB-619CF4768D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7603" y="1787976"/>
            <a:ext cx="3851500" cy="3621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9BBB7D-1F07-E049-92E1-D7533AE6D48B}"/>
              </a:ext>
            </a:extLst>
          </p:cNvPr>
          <p:cNvSpPr txBox="1"/>
          <p:nvPr/>
        </p:nvSpPr>
        <p:spPr>
          <a:xfrm>
            <a:off x="381163" y="1787976"/>
            <a:ext cx="51751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400" b="1" dirty="0">
                <a:latin typeface="+mj-lt"/>
              </a:rPr>
              <a:t>Now you can automate the mailing process in the same way you can with digital – driving measurable results more holistically alongside other channels.</a:t>
            </a:r>
          </a:p>
          <a:p>
            <a:pPr marL="285750" indent="-285750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en-US" sz="1400" b="1" dirty="0">
              <a:latin typeface="+mj-lt"/>
            </a:endParaRPr>
          </a:p>
          <a:p>
            <a:pPr marL="285750" indent="-285750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400" b="1" dirty="0">
                <a:latin typeface="+mj-lt"/>
              </a:rPr>
              <a:t>This approach enables you to engage with customers who are unresponsive, whilst driving down costs and booting speed of activation.</a:t>
            </a:r>
          </a:p>
          <a:p>
            <a:pPr marL="285750" indent="-285750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endParaRPr lang="en-US" sz="1400" b="1" dirty="0">
              <a:latin typeface="+mj-lt"/>
            </a:endParaRPr>
          </a:p>
          <a:p>
            <a:pPr marL="285750" indent="-285750"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lang="en-US" sz="1400" b="1" dirty="0">
                <a:latin typeface="+mj-lt"/>
              </a:rPr>
              <a:t>Leverage your first-party data to trigger personalized communications in a single view SaaS environment with social, email, SMS &amp; push.</a:t>
            </a:r>
          </a:p>
        </p:txBody>
      </p:sp>
      <p:pic>
        <p:nvPicPr>
          <p:cNvPr id="8" name="Picture 7" descr="Diagram&#10;&#10;Description automatically generated with low confidence">
            <a:extLst>
              <a:ext uri="{FF2B5EF4-FFF2-40B4-BE49-F238E27FC236}">
                <a16:creationId xmlns:a16="http://schemas.microsoft.com/office/drawing/2014/main" id="{581548E8-4B2B-4246-8C2E-88EB258FCA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9073" y="4786067"/>
            <a:ext cx="3358494" cy="10786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41D1DC-E06C-9F42-BE36-A2753F6656E6}"/>
              </a:ext>
            </a:extLst>
          </p:cNvPr>
          <p:cNvSpPr/>
          <p:nvPr/>
        </p:nvSpPr>
        <p:spPr>
          <a:xfrm>
            <a:off x="485998" y="4516694"/>
            <a:ext cx="4784645" cy="16174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56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/>
            <a:extLst>
              <a:ext uri="{FF2B5EF4-FFF2-40B4-BE49-F238E27FC236}">
                <a16:creationId xmlns:a16="http://schemas.microsoft.com/office/drawing/2014/main" id="{F5AE004A-9E9A-4A48-92ED-A76D6A0E5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4000" y="1560867"/>
            <a:ext cx="7280177" cy="405176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D421B69-CB45-4649-8080-B5AB8282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0" y="413999"/>
            <a:ext cx="7286400" cy="500401"/>
          </a:xfrm>
        </p:spPr>
        <p:txBody>
          <a:bodyPr/>
          <a:lstStyle/>
          <a:p>
            <a:r>
              <a:rPr lang="en-US"/>
              <a:t>Programmatic mail in action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CAA33-A998-4445-B949-7005237AF2C1}"/>
              </a:ext>
            </a:extLst>
          </p:cNvPr>
          <p:cNvSpPr txBox="1"/>
          <p:nvPr/>
        </p:nvSpPr>
        <p:spPr>
          <a:xfrm>
            <a:off x="381163" y="1445826"/>
            <a:ext cx="293669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1400" b="1" dirty="0">
                <a:latin typeface="+mj-lt"/>
              </a:rPr>
              <a:t>You can also automate mail into your programmatic plans. Programmatic Mail is a great example of mail and digital integration. It boosts web conversions and improves abandon basket rates.</a:t>
            </a:r>
          </a:p>
        </p:txBody>
      </p:sp>
      <p:pic>
        <p:nvPicPr>
          <p:cNvPr id="19" name="Picture 18">
            <a:hlinkClick r:id="rId2"/>
            <a:extLst>
              <a:ext uri="{FF2B5EF4-FFF2-40B4-BE49-F238E27FC236}">
                <a16:creationId xmlns:a16="http://schemas.microsoft.com/office/drawing/2014/main" id="{49B1AE4C-147C-9147-B464-112EB5B88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099" y="3087502"/>
            <a:ext cx="2703979" cy="54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5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713C9B-BEB6-41DD-974D-68541F68A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0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39344-849F-4B06-B16D-F88EF6C07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10633105" cy="475686"/>
          </a:xfrm>
        </p:spPr>
        <p:txBody>
          <a:bodyPr/>
          <a:lstStyle/>
          <a:p>
            <a:r>
              <a:rPr lang="en-US" dirty="0" err="1"/>
              <a:t>Qr</a:t>
            </a:r>
            <a:r>
              <a:rPr lang="en-US" dirty="0"/>
              <a:t> codes trigger a variety of activations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8721D0-4274-9A42-A767-E13233519A25}"/>
              </a:ext>
            </a:extLst>
          </p:cNvPr>
          <p:cNvGrpSpPr/>
          <p:nvPr/>
        </p:nvGrpSpPr>
        <p:grpSpPr>
          <a:xfrm>
            <a:off x="889394" y="1942605"/>
            <a:ext cx="3252300" cy="3653518"/>
            <a:chOff x="479259" y="2016564"/>
            <a:chExt cx="3252300" cy="36535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3D37BE-46F6-4744-BA9D-C169AD8E6160}"/>
                </a:ext>
              </a:extLst>
            </p:cNvPr>
            <p:cNvSpPr/>
            <p:nvPr/>
          </p:nvSpPr>
          <p:spPr>
            <a:xfrm>
              <a:off x="479259" y="2016564"/>
              <a:ext cx="3252300" cy="3653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 Placeholder 40">
              <a:extLst>
                <a:ext uri="{FF2B5EF4-FFF2-40B4-BE49-F238E27FC236}">
                  <a16:creationId xmlns:a16="http://schemas.microsoft.com/office/drawing/2014/main" id="{094FBBA9-BBFF-BD40-A8CB-9A77A213AA3B}"/>
                </a:ext>
              </a:extLst>
            </p:cNvPr>
            <p:cNvSpPr txBox="1">
              <a:spLocks/>
            </p:cNvSpPr>
            <p:nvPr/>
          </p:nvSpPr>
          <p:spPr>
            <a:xfrm>
              <a:off x="654408" y="2272554"/>
              <a:ext cx="2828380" cy="3117226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Letters &amp; Mailers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Statements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Postcards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Door Drops / Leaflets / Flyers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Brochures &amp; Catalogues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Sample Packs &amp; Packaging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Books &amp; Guides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Posters &amp; Banners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Magazines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Tickets</a:t>
              </a:r>
              <a:endParaRPr lang="en-GB" sz="1100" dirty="0">
                <a:latin typeface="Century Gothic" panose="020B0502020202020204" pitchFamily="34" charset="0"/>
              </a:endParaRPr>
            </a:p>
            <a:p>
              <a:pPr marL="171450" indent="-171450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100" b="1" dirty="0">
                  <a:latin typeface="Century Gothic" panose="020B0502020202020204" pitchFamily="34" charset="0"/>
                </a:rPr>
                <a:t>Business Cards</a:t>
              </a:r>
              <a:endParaRPr lang="en-GB" sz="11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98FAC7C-674C-FD41-9AFD-F6A98BF8CFE4}"/>
              </a:ext>
            </a:extLst>
          </p:cNvPr>
          <p:cNvGrpSpPr/>
          <p:nvPr/>
        </p:nvGrpSpPr>
        <p:grpSpPr>
          <a:xfrm>
            <a:off x="8053670" y="1942605"/>
            <a:ext cx="3252300" cy="3653518"/>
            <a:chOff x="8460089" y="2016564"/>
            <a:chExt cx="3252300" cy="365351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A79F05-E4BD-A94C-B4C2-5DD36000BDF2}"/>
                </a:ext>
              </a:extLst>
            </p:cNvPr>
            <p:cNvSpPr/>
            <p:nvPr/>
          </p:nvSpPr>
          <p:spPr>
            <a:xfrm>
              <a:off x="8460089" y="2016564"/>
              <a:ext cx="3252300" cy="36535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392305" dist="114522" dir="8100000" sx="105000" sy="105000" algn="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 Placeholder 40">
              <a:extLst>
                <a:ext uri="{FF2B5EF4-FFF2-40B4-BE49-F238E27FC236}">
                  <a16:creationId xmlns:a16="http://schemas.microsoft.com/office/drawing/2014/main" id="{6DE1CE21-65B1-414F-8DA4-D8429ABE9DED}"/>
                </a:ext>
              </a:extLst>
            </p:cNvPr>
            <p:cNvSpPr txBox="1">
              <a:spLocks/>
            </p:cNvSpPr>
            <p:nvPr/>
          </p:nvSpPr>
          <p:spPr>
            <a:xfrm>
              <a:off x="8635238" y="2272553"/>
              <a:ext cx="1705550" cy="3254187"/>
            </a:xfrm>
            <a:prstGeom prst="rect">
              <a:avLst/>
            </a:prstGeom>
          </p:spPr>
          <p:txBody>
            <a:bodyPr numCol="1" spcCol="540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Data Capture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Payments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Audio / MP3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Coupon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Geo-location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Contact / </a:t>
              </a:r>
              <a:r>
                <a:rPr lang="en-GB" sz="1050" b="1" dirty="0" err="1">
                  <a:latin typeface="Century Gothic" panose="020B0502020202020204" pitchFamily="34" charset="0"/>
                </a:rPr>
                <a:t>VCard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Web / Product Page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App / App Store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Feedback &amp; Ratings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Social / Advocacy </a:t>
              </a:r>
              <a:endParaRPr lang="en-GB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 Placeholder 40">
              <a:extLst>
                <a:ext uri="{FF2B5EF4-FFF2-40B4-BE49-F238E27FC236}">
                  <a16:creationId xmlns:a16="http://schemas.microsoft.com/office/drawing/2014/main" id="{EE72FA7F-2B6A-3E4C-BE76-3AD8685978C6}"/>
                </a:ext>
              </a:extLst>
            </p:cNvPr>
            <p:cNvSpPr txBox="1">
              <a:spLocks/>
            </p:cNvSpPr>
            <p:nvPr/>
          </p:nvSpPr>
          <p:spPr>
            <a:xfrm>
              <a:off x="10414747" y="2290482"/>
              <a:ext cx="1176618" cy="3254187"/>
            </a:xfrm>
            <a:prstGeom prst="rect">
              <a:avLst/>
            </a:prstGeom>
          </p:spPr>
          <p:txBody>
            <a:bodyPr numCol="1" spcCol="540000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PDF / Docs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Images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Email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Video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Games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Text / SMS 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Call Centre 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RSVP</a:t>
              </a:r>
              <a:endParaRPr lang="en-GB" sz="1050" dirty="0">
                <a:latin typeface="Century Gothic" panose="020B0502020202020204" pitchFamily="34" charset="0"/>
              </a:endParaRPr>
            </a:p>
            <a:p>
              <a:pPr marL="171450" indent="-171450">
                <a:lnSpc>
                  <a:spcPct val="100000"/>
                </a:lnSpc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GB" sz="1050" b="1" dirty="0">
                  <a:latin typeface="Century Gothic" panose="020B0502020202020204" pitchFamily="34" charset="0"/>
                </a:rPr>
                <a:t>AR</a:t>
              </a:r>
              <a:endParaRPr lang="en-GB" sz="16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91BEFE7-7D6A-EF4D-B4DA-F4973A480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3692" y="3056942"/>
            <a:ext cx="4144264" cy="140053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0AF4A-CD7C-A245-AE46-1691C406AD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501A23-80F3-43EE-BAD7-3175781BF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0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5213D31-BFC8-456A-9940-1C6D0E844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5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F32FE-CFA0-6845-9071-A048B92380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14047" y="6521824"/>
            <a:ext cx="6858912" cy="101755"/>
          </a:xfrm>
        </p:spPr>
        <p:txBody>
          <a:bodyPr/>
          <a:lstStyle/>
          <a:p>
            <a:r>
              <a:rPr lang="en-GB" sz="800" b="1" cap="none" dirty="0"/>
              <a:t>Source:</a:t>
            </a:r>
            <a:r>
              <a:rPr lang="en-GB" sz="800" cap="none" dirty="0"/>
              <a:t>  </a:t>
            </a:r>
            <a:r>
              <a:rPr lang="en-GB" sz="800" cap="none" dirty="0" err="1"/>
              <a:t>Emailmonday</a:t>
            </a:r>
            <a:r>
              <a:rPr lang="en-GB" sz="800" cap="none" dirty="0"/>
              <a:t> “The Ultimate Marketing Automation stats” (2019)</a:t>
            </a:r>
          </a:p>
          <a:p>
            <a:endParaRPr lang="en-GB" sz="800" cap="none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E3C88F5-6C92-AF43-89C7-E0F989578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002" y="1566125"/>
            <a:ext cx="4549922" cy="475686"/>
          </a:xfrm>
        </p:spPr>
        <p:txBody>
          <a:bodyPr/>
          <a:lstStyle/>
          <a:p>
            <a:r>
              <a:rPr lang="en-GB" dirty="0"/>
              <a:t>With the increase in voice activation, mail is also making it’s mark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9C39FA-D5A9-8146-9E78-96DBDFF4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8" y="414000"/>
            <a:ext cx="4123017" cy="475686"/>
          </a:xfrm>
        </p:spPr>
        <p:txBody>
          <a:bodyPr/>
          <a:lstStyle/>
          <a:p>
            <a:r>
              <a:rPr lang="en-GB" dirty="0"/>
              <a:t>Voice activation &amp; direct mail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9BBB7D-1F07-E049-92E1-D7533AE6D48B}"/>
              </a:ext>
            </a:extLst>
          </p:cNvPr>
          <p:cNvSpPr txBox="1"/>
          <p:nvPr/>
        </p:nvSpPr>
        <p:spPr>
          <a:xfrm>
            <a:off x="381163" y="2334500"/>
            <a:ext cx="51751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400" b="1" dirty="0">
                <a:latin typeface="Century Gothic" panose="020B0502020202020204" pitchFamily="34" charset="0"/>
              </a:rPr>
              <a:t>Personal Capital, based in San Francisco use voice activation to generate leads for their retirement services.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400" b="1" dirty="0">
                <a:latin typeface="Century Gothic" panose="020B0502020202020204" pitchFamily="34" charset="0"/>
              </a:rPr>
              <a:t>Activated by a smart speaker, simply tell them your mobile number and they text you further info on how to get your guide to retirement planning.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400" b="1" dirty="0">
                <a:latin typeface="Century Gothic" panose="020B0502020202020204" pitchFamily="34" charset="0"/>
              </a:rPr>
              <a:t>This directs you to a link.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GB" sz="1400" b="1" dirty="0">
                <a:latin typeface="Century Gothic" panose="020B0502020202020204" pitchFamily="34" charset="0"/>
              </a:rPr>
              <a:t>No attribution problems, easy and seamless for the customer to interact.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3A0BCE-7DC5-3042-BA3E-30304B70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41D4C05-8A97-6C44-B037-93C9BF5B8B20}"/>
              </a:ext>
            </a:extLst>
          </p:cNvPr>
          <p:cNvSpPr txBox="1">
            <a:spLocks/>
          </p:cNvSpPr>
          <p:nvPr/>
        </p:nvSpPr>
        <p:spPr>
          <a:xfrm>
            <a:off x="-1032766" y="6476258"/>
            <a:ext cx="6858912" cy="10175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1" cap="none" dirty="0"/>
              <a:t>Source:</a:t>
            </a:r>
            <a:r>
              <a:rPr lang="en-GB" sz="800" cap="none" dirty="0"/>
              <a:t>  Gunderson Direct, USA</a:t>
            </a:r>
          </a:p>
        </p:txBody>
      </p:sp>
    </p:spTree>
    <p:extLst>
      <p:ext uri="{BB962C8B-B14F-4D97-AF65-F5344CB8AC3E}">
        <p14:creationId xmlns:p14="http://schemas.microsoft.com/office/powerpoint/2010/main" val="3618607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</vt:lpstr>
      <vt:lpstr>Office Theme</vt:lpstr>
      <vt:lpstr>AUTOMATION AND CONNECTED EXPERIENCES ARE BLURRING THE BOUNDARIES BETWEEN PHYSICAL AND DIGITAL</vt:lpstr>
      <vt:lpstr>The age of automation</vt:lpstr>
      <vt:lpstr>Programmatic mail in action</vt:lpstr>
      <vt:lpstr>PowerPoint Presentation</vt:lpstr>
      <vt:lpstr>PowerPoint Presentation</vt:lpstr>
      <vt:lpstr>Qr codes trigger a variety of activations</vt:lpstr>
      <vt:lpstr>PowerPoint Presentation</vt:lpstr>
      <vt:lpstr>PowerPoint Presentation</vt:lpstr>
      <vt:lpstr>Voice activation &amp; direct mail</vt:lpstr>
      <vt:lpstr>Mail and digital integration in practice land rover reinvented direct mail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2022-03-28T14:49:48Z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etDate">
    <vt:lpwstr>2022-03-28T14:49:25Z</vt:lpwstr>
  </property>
  <property fmtid="{D5CDD505-2E9C-101B-9397-08002B2CF9AE}" pid="4" name="MSIP_Label_980f36f3-41a5-4f45-a6a2-e224f336accd_Method">
    <vt:lpwstr>Standard</vt:lpwstr>
  </property>
  <property fmtid="{D5CDD505-2E9C-101B-9397-08002B2CF9AE}" pid="5" name="MSIP_Label_980f36f3-41a5-4f45-a6a2-e224f336accd_Name">
    <vt:lpwstr>980f36f3-41a5-4f45-a6a2-e224f336accd</vt:lpwstr>
  </property>
  <property fmtid="{D5CDD505-2E9C-101B-9397-08002B2CF9AE}" pid="6" name="MSIP_Label_980f36f3-41a5-4f45-a6a2-e224f336accd_SiteId">
    <vt:lpwstr>7a082108-90dd-41ac-be41-9b8feabee2da</vt:lpwstr>
  </property>
  <property fmtid="{D5CDD505-2E9C-101B-9397-08002B2CF9AE}" pid="7" name="MSIP_Label_980f36f3-41a5-4f45-a6a2-e224f336accd_ActionId">
    <vt:lpwstr/>
  </property>
  <property fmtid="{D5CDD505-2E9C-101B-9397-08002B2CF9AE}" pid="8" name="MSIP_Label_980f36f3-41a5-4f45-a6a2-e224f336accd_ContentBits">
    <vt:lpwstr>2</vt:lpwstr>
  </property>
</Properties>
</file>