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4" r:id="rId1"/>
  </p:sldMasterIdLst>
  <p:notesMasterIdLst>
    <p:notesMasterId r:id="rId17"/>
  </p:notesMasterIdLst>
  <p:handoutMasterIdLst>
    <p:handoutMasterId r:id="rId18"/>
  </p:handoutMasterIdLst>
  <p:sldIdLst>
    <p:sldId id="326" r:id="rId2"/>
    <p:sldId id="344" r:id="rId3"/>
    <p:sldId id="260" r:id="rId4"/>
    <p:sldId id="345" r:id="rId5"/>
    <p:sldId id="346" r:id="rId6"/>
    <p:sldId id="347" r:id="rId7"/>
    <p:sldId id="348" r:id="rId8"/>
    <p:sldId id="349" r:id="rId9"/>
    <p:sldId id="350" r:id="rId10"/>
    <p:sldId id="351" r:id="rId11"/>
    <p:sldId id="308" r:id="rId12"/>
    <p:sldId id="353" r:id="rId13"/>
    <p:sldId id="337" r:id="rId14"/>
    <p:sldId id="354" r:id="rId15"/>
    <p:sldId id="343" r:id="rId16"/>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49" userDrawn="1">
          <p15:clr>
            <a:srgbClr val="A4A3A4"/>
          </p15:clr>
        </p15:guide>
        <p15:guide id="2" pos="302" userDrawn="1">
          <p15:clr>
            <a:srgbClr val="A4A3A4"/>
          </p15:clr>
        </p15:guide>
        <p15:guide id="3" orient="horz" pos="1457" userDrawn="1">
          <p15:clr>
            <a:srgbClr val="A4A3A4"/>
          </p15:clr>
        </p15:guide>
        <p15:guide id="4" pos="243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79"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4E30"/>
    <a:srgbClr val="F75139"/>
    <a:srgbClr val="3AB6B1"/>
    <a:srgbClr val="80D6D0"/>
    <a:srgbClr val="82CBD4"/>
    <a:srgbClr val="95C121"/>
    <a:srgbClr val="000000"/>
    <a:srgbClr val="FDC304"/>
    <a:srgbClr val="EF7E05"/>
    <a:srgbClr val="1BAC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795" autoAdjust="0"/>
    <p:restoredTop sz="93205" autoAdjust="0"/>
  </p:normalViewPr>
  <p:slideViewPr>
    <p:cSldViewPr snapToGrid="0">
      <p:cViewPr varScale="1">
        <p:scale>
          <a:sx n="62" d="100"/>
          <a:sy n="62" d="100"/>
        </p:scale>
        <p:origin x="452" y="48"/>
      </p:cViewPr>
      <p:guideLst>
        <p:guide orient="horz" pos="1049"/>
        <p:guide pos="302"/>
        <p:guide orient="horz" pos="1457"/>
        <p:guide pos="2434"/>
      </p:guideLst>
    </p:cSldViewPr>
  </p:slid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83" d="100"/>
          <a:sy n="83" d="100"/>
        </p:scale>
        <p:origin x="2107"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Use direct mail in the media mix</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ROI</c:v>
                </c:pt>
                <c:pt idx="1">
                  <c:v>Revenue</c:v>
                </c:pt>
                <c:pt idx="2">
                  <c:v>Market share</c:v>
                </c:pt>
                <c:pt idx="3">
                  <c:v>Profit</c:v>
                </c:pt>
              </c:strCache>
            </c:strRef>
          </c:cat>
          <c:val>
            <c:numRef>
              <c:f>Sheet1!$B$2:$B$5</c:f>
              <c:numCache>
                <c:formatCode>0%</c:formatCode>
                <c:ptCount val="4"/>
                <c:pt idx="0">
                  <c:v>0.35</c:v>
                </c:pt>
                <c:pt idx="1">
                  <c:v>0.32</c:v>
                </c:pt>
                <c:pt idx="2">
                  <c:v>0.23</c:v>
                </c:pt>
                <c:pt idx="3">
                  <c:v>0.22</c:v>
                </c:pt>
              </c:numCache>
            </c:numRef>
          </c:val>
          <c:extLst>
            <c:ext xmlns:c16="http://schemas.microsoft.com/office/drawing/2014/chart" uri="{C3380CC4-5D6E-409C-BE32-E72D297353CC}">
              <c16:uniqueId val="{00000000-D130-4A77-9A2D-5DC1277A6879}"/>
            </c:ext>
          </c:extLst>
        </c:ser>
        <c:ser>
          <c:idx val="1"/>
          <c:order val="1"/>
          <c:tx>
            <c:strRef>
              <c:f>Sheet1!$C$1</c:f>
              <c:strCache>
                <c:ptCount val="1"/>
                <c:pt idx="0">
                  <c:v>All UK cases</c:v>
                </c:pt>
              </c:strCache>
            </c:strRef>
          </c:tx>
          <c:spPr>
            <a:solidFill>
              <a:schemeClr val="tx2"/>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ROI</c:v>
                </c:pt>
                <c:pt idx="1">
                  <c:v>Revenue</c:v>
                </c:pt>
                <c:pt idx="2">
                  <c:v>Market share</c:v>
                </c:pt>
                <c:pt idx="3">
                  <c:v>Profit</c:v>
                </c:pt>
              </c:strCache>
            </c:strRef>
          </c:cat>
          <c:val>
            <c:numRef>
              <c:f>Sheet1!$C$2:$C$5</c:f>
              <c:numCache>
                <c:formatCode>0%</c:formatCode>
                <c:ptCount val="4"/>
                <c:pt idx="0">
                  <c:v>0.23</c:v>
                </c:pt>
                <c:pt idx="1">
                  <c:v>0.23</c:v>
                </c:pt>
                <c:pt idx="2">
                  <c:v>0.14000000000000001</c:v>
                </c:pt>
                <c:pt idx="3">
                  <c:v>0.12</c:v>
                </c:pt>
              </c:numCache>
            </c:numRef>
          </c:val>
          <c:extLst>
            <c:ext xmlns:c16="http://schemas.microsoft.com/office/drawing/2014/chart" uri="{C3380CC4-5D6E-409C-BE32-E72D297353CC}">
              <c16:uniqueId val="{00000001-D130-4A77-9A2D-5DC1277A6879}"/>
            </c:ext>
          </c:extLst>
        </c:ser>
        <c:dLbls>
          <c:showLegendKey val="0"/>
          <c:showVal val="0"/>
          <c:showCatName val="0"/>
          <c:showSerName val="0"/>
          <c:showPercent val="0"/>
          <c:showBubbleSize val="0"/>
        </c:dLbls>
        <c:gapWidth val="219"/>
        <c:overlap val="-27"/>
        <c:axId val="709793696"/>
        <c:axId val="709798944"/>
      </c:barChart>
      <c:catAx>
        <c:axId val="709793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09798944"/>
        <c:crosses val="autoZero"/>
        <c:auto val="1"/>
        <c:lblAlgn val="ctr"/>
        <c:lblOffset val="100"/>
        <c:noMultiLvlLbl val="0"/>
      </c:catAx>
      <c:valAx>
        <c:axId val="709798944"/>
        <c:scaling>
          <c:orientation val="minMax"/>
        </c:scaling>
        <c:delete val="1"/>
        <c:axPos val="l"/>
        <c:numFmt formatCode="0%" sourceLinked="1"/>
        <c:majorTickMark val="none"/>
        <c:minorTickMark val="none"/>
        <c:tickLblPos val="nextTo"/>
        <c:crossAx val="709793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Use direct mail in the media mix</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Social media, buzz</c:v>
                </c:pt>
                <c:pt idx="1">
                  <c:v>Brand health/equity</c:v>
                </c:pt>
                <c:pt idx="2">
                  <c:v>Awareness</c:v>
                </c:pt>
                <c:pt idx="3">
                  <c:v>Web traffic</c:v>
                </c:pt>
                <c:pt idx="4">
                  <c:v>PR value</c:v>
                </c:pt>
                <c:pt idx="5">
                  <c:v>Consumer participation</c:v>
                </c:pt>
                <c:pt idx="6">
                  <c:v>Search performance</c:v>
                </c:pt>
                <c:pt idx="7">
                  <c:v>Brand specific measures</c:v>
                </c:pt>
              </c:strCache>
            </c:strRef>
          </c:cat>
          <c:val>
            <c:numRef>
              <c:f>Sheet1!$B$2:$B$9</c:f>
              <c:numCache>
                <c:formatCode>0%</c:formatCode>
                <c:ptCount val="8"/>
                <c:pt idx="0">
                  <c:v>0.48</c:v>
                </c:pt>
                <c:pt idx="1">
                  <c:v>0.48</c:v>
                </c:pt>
                <c:pt idx="2">
                  <c:v>0.47</c:v>
                </c:pt>
                <c:pt idx="3">
                  <c:v>0.42</c:v>
                </c:pt>
                <c:pt idx="4">
                  <c:v>0.35</c:v>
                </c:pt>
                <c:pt idx="5">
                  <c:v>0.28999999999999998</c:v>
                </c:pt>
                <c:pt idx="6">
                  <c:v>7.0000000000000007E-2</c:v>
                </c:pt>
                <c:pt idx="7">
                  <c:v>0.04</c:v>
                </c:pt>
              </c:numCache>
            </c:numRef>
          </c:val>
          <c:extLst>
            <c:ext xmlns:c16="http://schemas.microsoft.com/office/drawing/2014/chart" uri="{C3380CC4-5D6E-409C-BE32-E72D297353CC}">
              <c16:uniqueId val="{00000000-99EA-4550-ABD2-2D13B3B9F12F}"/>
            </c:ext>
          </c:extLst>
        </c:ser>
        <c:ser>
          <c:idx val="1"/>
          <c:order val="1"/>
          <c:tx>
            <c:strRef>
              <c:f>Sheet1!$C$1</c:f>
              <c:strCache>
                <c:ptCount val="1"/>
                <c:pt idx="0">
                  <c:v>All UK cases</c:v>
                </c:pt>
              </c:strCache>
            </c:strRef>
          </c:tx>
          <c:spPr>
            <a:solidFill>
              <a:schemeClr val="tx2"/>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Social media, buzz</c:v>
                </c:pt>
                <c:pt idx="1">
                  <c:v>Brand health/equity</c:v>
                </c:pt>
                <c:pt idx="2">
                  <c:v>Awareness</c:v>
                </c:pt>
                <c:pt idx="3">
                  <c:v>Web traffic</c:v>
                </c:pt>
                <c:pt idx="4">
                  <c:v>PR value</c:v>
                </c:pt>
                <c:pt idx="5">
                  <c:v>Consumer participation</c:v>
                </c:pt>
                <c:pt idx="6">
                  <c:v>Search performance</c:v>
                </c:pt>
                <c:pt idx="7">
                  <c:v>Brand specific measures</c:v>
                </c:pt>
              </c:strCache>
            </c:strRef>
          </c:cat>
          <c:val>
            <c:numRef>
              <c:f>Sheet1!$C$2:$C$9</c:f>
              <c:numCache>
                <c:formatCode>0%</c:formatCode>
                <c:ptCount val="8"/>
                <c:pt idx="0">
                  <c:v>0.45</c:v>
                </c:pt>
                <c:pt idx="1">
                  <c:v>0.39</c:v>
                </c:pt>
                <c:pt idx="2">
                  <c:v>0.4</c:v>
                </c:pt>
                <c:pt idx="3">
                  <c:v>0.41</c:v>
                </c:pt>
                <c:pt idx="4">
                  <c:v>0.35</c:v>
                </c:pt>
                <c:pt idx="5">
                  <c:v>0.21</c:v>
                </c:pt>
                <c:pt idx="6">
                  <c:v>0.09</c:v>
                </c:pt>
                <c:pt idx="7">
                  <c:v>0.1</c:v>
                </c:pt>
              </c:numCache>
            </c:numRef>
          </c:val>
          <c:extLst>
            <c:ext xmlns:c16="http://schemas.microsoft.com/office/drawing/2014/chart" uri="{C3380CC4-5D6E-409C-BE32-E72D297353CC}">
              <c16:uniqueId val="{00000001-99EA-4550-ABD2-2D13B3B9F12F}"/>
            </c:ext>
          </c:extLst>
        </c:ser>
        <c:dLbls>
          <c:showLegendKey val="0"/>
          <c:showVal val="0"/>
          <c:showCatName val="0"/>
          <c:showSerName val="0"/>
          <c:showPercent val="0"/>
          <c:showBubbleSize val="0"/>
        </c:dLbls>
        <c:gapWidth val="219"/>
        <c:overlap val="-27"/>
        <c:axId val="904207952"/>
        <c:axId val="904208608"/>
      </c:barChart>
      <c:catAx>
        <c:axId val="904207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04208608"/>
        <c:crosses val="autoZero"/>
        <c:auto val="1"/>
        <c:lblAlgn val="ctr"/>
        <c:lblOffset val="100"/>
        <c:noMultiLvlLbl val="0"/>
      </c:catAx>
      <c:valAx>
        <c:axId val="904208608"/>
        <c:scaling>
          <c:orientation val="minMax"/>
        </c:scaling>
        <c:delete val="1"/>
        <c:axPos val="l"/>
        <c:numFmt formatCode="0%" sourceLinked="1"/>
        <c:majorTickMark val="none"/>
        <c:minorTickMark val="none"/>
        <c:tickLblPos val="nextTo"/>
        <c:crossAx val="904207952"/>
        <c:crosses val="autoZero"/>
        <c:crossBetween val="between"/>
      </c:valAx>
      <c:spPr>
        <a:noFill/>
        <a:ln>
          <a:noFill/>
        </a:ln>
        <a:effectLst/>
      </c:spPr>
    </c:plotArea>
    <c:legend>
      <c:legendPos val="tr"/>
      <c:layout>
        <c:manualLayout>
          <c:xMode val="edge"/>
          <c:yMode val="edge"/>
          <c:x val="0.58525374619411419"/>
          <c:y val="0.13144486127238289"/>
          <c:w val="0.18665399468693417"/>
          <c:h val="0.1628422524597308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solidFill>
                <a:schemeClr val="tx2"/>
              </a:solidFill>
            </a:ln>
          </c:spPr>
          <c:dPt>
            <c:idx val="0"/>
            <c:bubble3D val="0"/>
            <c:spPr>
              <a:solidFill>
                <a:schemeClr val="accent1"/>
              </a:solidFill>
              <a:ln w="38100">
                <a:solidFill>
                  <a:schemeClr val="accent1"/>
                </a:solidFill>
              </a:ln>
              <a:effectLst/>
            </c:spPr>
            <c:extLst>
              <c:ext xmlns:c16="http://schemas.microsoft.com/office/drawing/2014/chart" uri="{C3380CC4-5D6E-409C-BE32-E72D297353CC}">
                <c16:uniqueId val="{00000003-9523-4948-AEC6-F5270C07DCF7}"/>
              </c:ext>
            </c:extLst>
          </c:dPt>
          <c:dPt>
            <c:idx val="1"/>
            <c:bubble3D val="0"/>
            <c:spPr>
              <a:solidFill>
                <a:schemeClr val="bg2">
                  <a:lumMod val="65000"/>
                </a:schemeClr>
              </a:solidFill>
              <a:ln w="3175">
                <a:solidFill>
                  <a:schemeClr val="bg2">
                    <a:lumMod val="75000"/>
                  </a:schemeClr>
                </a:solidFill>
              </a:ln>
              <a:effectLst/>
            </c:spPr>
            <c:extLst>
              <c:ext xmlns:c16="http://schemas.microsoft.com/office/drawing/2014/chart" uri="{C3380CC4-5D6E-409C-BE32-E72D297353CC}">
                <c16:uniqueId val="{00000002-9523-4948-AEC6-F5270C07DCF7}"/>
              </c:ext>
            </c:extLst>
          </c:dPt>
          <c:cat>
            <c:strRef>
              <c:f>Sheet1!$A$2:$A$3</c:f>
              <c:strCache>
                <c:ptCount val="2"/>
                <c:pt idx="0">
                  <c:v>1st Qtr</c:v>
                </c:pt>
                <c:pt idx="1">
                  <c:v>2nd Qtr</c:v>
                </c:pt>
              </c:strCache>
            </c:strRef>
          </c:cat>
          <c:val>
            <c:numRef>
              <c:f>Sheet1!$B$2:$B$3</c:f>
              <c:numCache>
                <c:formatCode>General</c:formatCode>
                <c:ptCount val="2"/>
                <c:pt idx="0">
                  <c:v>70</c:v>
                </c:pt>
                <c:pt idx="1">
                  <c:v>30</c:v>
                </c:pt>
              </c:numCache>
            </c:numRef>
          </c:val>
          <c:extLst>
            <c:ext xmlns:c16="http://schemas.microsoft.com/office/drawing/2014/chart" uri="{C3380CC4-5D6E-409C-BE32-E72D297353CC}">
              <c16:uniqueId val="{00000000-9523-4948-AEC6-F5270C07DCF7}"/>
            </c:ext>
          </c:extLst>
        </c:ser>
        <c:dLbls>
          <c:showLegendKey val="0"/>
          <c:showVal val="0"/>
          <c:showCatName val="0"/>
          <c:showSerName val="0"/>
          <c:showPercent val="0"/>
          <c:showBubbleSize val="0"/>
          <c:showLeaderLines val="1"/>
        </c:dLbls>
        <c:firstSliceAng val="324"/>
        <c:holeSize val="77"/>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solidFill>
                <a:schemeClr val="tx2"/>
              </a:solidFill>
            </a:ln>
          </c:spPr>
          <c:dPt>
            <c:idx val="0"/>
            <c:bubble3D val="0"/>
            <c:spPr>
              <a:solidFill>
                <a:schemeClr val="accent1"/>
              </a:solidFill>
              <a:ln w="38100">
                <a:solidFill>
                  <a:schemeClr val="accent1"/>
                </a:solidFill>
              </a:ln>
              <a:effectLst/>
            </c:spPr>
            <c:extLst>
              <c:ext xmlns:c16="http://schemas.microsoft.com/office/drawing/2014/chart" uri="{C3380CC4-5D6E-409C-BE32-E72D297353CC}">
                <c16:uniqueId val="{00000001-E89A-4223-B375-9BAD9942A777}"/>
              </c:ext>
            </c:extLst>
          </c:dPt>
          <c:dPt>
            <c:idx val="1"/>
            <c:bubble3D val="0"/>
            <c:spPr>
              <a:solidFill>
                <a:schemeClr val="bg2">
                  <a:lumMod val="65000"/>
                </a:schemeClr>
              </a:solidFill>
              <a:ln w="3175">
                <a:solidFill>
                  <a:schemeClr val="bg2">
                    <a:lumMod val="75000"/>
                  </a:schemeClr>
                </a:solidFill>
              </a:ln>
              <a:effectLst/>
            </c:spPr>
            <c:extLst>
              <c:ext xmlns:c16="http://schemas.microsoft.com/office/drawing/2014/chart" uri="{C3380CC4-5D6E-409C-BE32-E72D297353CC}">
                <c16:uniqueId val="{00000003-E89A-4223-B375-9BAD9942A777}"/>
              </c:ext>
            </c:extLst>
          </c:dPt>
          <c:cat>
            <c:strRef>
              <c:f>Sheet1!$A$2:$A$3</c:f>
              <c:strCache>
                <c:ptCount val="2"/>
                <c:pt idx="0">
                  <c:v>1st Qtr</c:v>
                </c:pt>
                <c:pt idx="1">
                  <c:v>2nd Qtr</c:v>
                </c:pt>
              </c:strCache>
            </c:strRef>
          </c:cat>
          <c:val>
            <c:numRef>
              <c:f>Sheet1!$B$2:$B$3</c:f>
              <c:numCache>
                <c:formatCode>General</c:formatCode>
                <c:ptCount val="2"/>
                <c:pt idx="0">
                  <c:v>35</c:v>
                </c:pt>
                <c:pt idx="1">
                  <c:v>65</c:v>
                </c:pt>
              </c:numCache>
            </c:numRef>
          </c:val>
          <c:extLst>
            <c:ext xmlns:c16="http://schemas.microsoft.com/office/drawing/2014/chart" uri="{C3380CC4-5D6E-409C-BE32-E72D297353CC}">
              <c16:uniqueId val="{00000004-E89A-4223-B375-9BAD9942A777}"/>
            </c:ext>
          </c:extLst>
        </c:ser>
        <c:dLbls>
          <c:showLegendKey val="0"/>
          <c:showVal val="0"/>
          <c:showCatName val="0"/>
          <c:showSerName val="0"/>
          <c:showPercent val="0"/>
          <c:showBubbleSize val="0"/>
          <c:showLeaderLines val="1"/>
        </c:dLbls>
        <c:firstSliceAng val="31"/>
        <c:holeSize val="77"/>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768DAB-FE87-4CAB-AEAC-2A9EBE55511B}"/>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A9FC4E2-F6F1-419C-9F44-302787CC4AC4}"/>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50D87A0D-4AE4-469D-8C0F-1E3E19CC0F04}" type="datetimeFigureOut">
              <a:rPr lang="en-GB" smtClean="0"/>
              <a:t>03/01/2024</a:t>
            </a:fld>
            <a:endParaRPr lang="en-GB" dirty="0"/>
          </a:p>
        </p:txBody>
      </p:sp>
      <p:sp>
        <p:nvSpPr>
          <p:cNvPr id="4" name="Footer Placeholder 3">
            <a:extLst>
              <a:ext uri="{FF2B5EF4-FFF2-40B4-BE49-F238E27FC236}">
                <a16:creationId xmlns:a16="http://schemas.microsoft.com/office/drawing/2014/main" id="{6134850C-42C4-41F0-AA1F-2F442460B52A}"/>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503B8400-D95F-432A-B8B1-FBF545FE0748}"/>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02F9E6EB-C898-47AB-9193-70CED8AB477C}" type="slidenum">
              <a:rPr lang="en-GB" smtClean="0"/>
              <a:t>‹#›</a:t>
            </a:fld>
            <a:endParaRPr lang="en-GB" dirty="0"/>
          </a:p>
        </p:txBody>
      </p:sp>
    </p:spTree>
    <p:extLst>
      <p:ext uri="{BB962C8B-B14F-4D97-AF65-F5344CB8AC3E}">
        <p14:creationId xmlns:p14="http://schemas.microsoft.com/office/powerpoint/2010/main" val="212040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58E864C0-77EE-456B-9747-0A15F816AD6A}" type="datetimeFigureOut">
              <a:rPr lang="en-GB" smtClean="0"/>
              <a:t>03/01/2024</a:t>
            </a:fld>
            <a:endParaRPr lang="en-GB"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DCC1A71F-ED3E-4A54-969C-A8BBEECB2EB9}" type="slidenum">
              <a:rPr lang="en-GB" smtClean="0"/>
              <a:t>‹#›</a:t>
            </a:fld>
            <a:endParaRPr lang="en-GB" dirty="0"/>
          </a:p>
        </p:txBody>
      </p:sp>
    </p:spTree>
    <p:extLst>
      <p:ext uri="{BB962C8B-B14F-4D97-AF65-F5344CB8AC3E}">
        <p14:creationId xmlns:p14="http://schemas.microsoft.com/office/powerpoint/2010/main" val="3069845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b="1" dirty="0"/>
              <a:t>88% </a:t>
            </a:r>
            <a:r>
              <a:rPr lang="en-GB" dirty="0"/>
              <a:t>It may be surprising to hear that where direct mail is proving a massive hit is with Gen Z. Digital natives are responding well to brand experience which adds a physical element to online, so-called ‘phygital’ marketing. Research has found that nearly nine in ten like this blend of real and virtual marketing. With mail trusted by 45% of 15 to 24 year-olds, direct mail is driving online interaction with brands. Nearly half (42%) have searched for a brand online after receiving a piece of direct mail and more than four in five (84%) have scanned in a QR code from mail to interact with a brand online. </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C1A71F-ED3E-4A54-969C-A8BBEECB2EB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84559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ngle Header, Wave">
    <p:bg>
      <p:bgRef idx="1001">
        <a:schemeClr val="bg1"/>
      </p:bgRef>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F829B6-8F65-9C49-8B56-C81689650C91}"/>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TEXT-ONLY, single title, wave</a:t>
            </a:r>
            <a:endParaRPr lang="en-GB" dirty="0"/>
          </a:p>
        </p:txBody>
      </p:sp>
      <p:sp>
        <p:nvSpPr>
          <p:cNvPr id="7" name="Text Placeholder 6">
            <a:extLst>
              <a:ext uri="{FF2B5EF4-FFF2-40B4-BE49-F238E27FC236}">
                <a16:creationId xmlns:a16="http://schemas.microsoft.com/office/drawing/2014/main" id="{A6526A71-AA71-0340-ADDE-15A0DA0261A2}"/>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3" name="Slide Number Placeholder 2">
            <a:extLst>
              <a:ext uri="{FF2B5EF4-FFF2-40B4-BE49-F238E27FC236}">
                <a16:creationId xmlns:a16="http://schemas.microsoft.com/office/drawing/2014/main" id="{92369665-BC8A-471B-B121-B84A3BF08535}"/>
              </a:ext>
            </a:extLst>
          </p:cNvPr>
          <p:cNvSpPr>
            <a:spLocks noGrp="1"/>
          </p:cNvSpPr>
          <p:nvPr>
            <p:ph type="sldNum" sz="quarter" idx="15"/>
          </p:nvPr>
        </p:nvSpPr>
        <p:spPr/>
        <p:txBody>
          <a:bodyPr/>
          <a:lstStyle/>
          <a:p>
            <a:fld id="{3787542D-5C6B-4EB3-96EB-9B37C3D5D2F8}" type="slidenum">
              <a:rPr lang="en-GB" smtClean="0"/>
              <a:t>‹#›</a:t>
            </a:fld>
            <a:endParaRPr lang="en-GB" dirty="0"/>
          </a:p>
        </p:txBody>
      </p:sp>
      <p:pic>
        <p:nvPicPr>
          <p:cNvPr id="12" name="Picture 11">
            <a:extLst>
              <a:ext uri="{FF2B5EF4-FFF2-40B4-BE49-F238E27FC236}">
                <a16:creationId xmlns:a16="http://schemas.microsoft.com/office/drawing/2014/main" id="{F3460EA9-D4DD-4016-B2DB-8443B4C3EB3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90800" y="6208526"/>
            <a:ext cx="582284" cy="361960"/>
          </a:xfrm>
          <a:prstGeom prst="rect">
            <a:avLst/>
          </a:prstGeom>
        </p:spPr>
      </p:pic>
      <p:sp>
        <p:nvSpPr>
          <p:cNvPr id="14" name="Content Placeholder 2">
            <a:extLst>
              <a:ext uri="{FF2B5EF4-FFF2-40B4-BE49-F238E27FC236}">
                <a16:creationId xmlns:a16="http://schemas.microsoft.com/office/drawing/2014/main" id="{63FA559B-338C-486F-B850-4917C9ABA26A}"/>
              </a:ext>
            </a:extLst>
          </p:cNvPr>
          <p:cNvSpPr>
            <a:spLocks noGrp="1"/>
          </p:cNvSpPr>
          <p:nvPr>
            <p:ph sz="quarter" idx="13"/>
          </p:nvPr>
        </p:nvSpPr>
        <p:spPr>
          <a:xfrm>
            <a:off x="424544" y="1781175"/>
            <a:ext cx="11332027" cy="4476750"/>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a:extLst>
              <a:ext uri="{FF2B5EF4-FFF2-40B4-BE49-F238E27FC236}">
                <a16:creationId xmlns:a16="http://schemas.microsoft.com/office/drawing/2014/main" id="{28CF5E35-E11F-4B1A-8551-321DFB3F3A4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4404" r="11961"/>
          <a:stretch/>
        </p:blipFill>
        <p:spPr>
          <a:xfrm>
            <a:off x="10752141" y="-1"/>
            <a:ext cx="1439859" cy="1665091"/>
          </a:xfrm>
          <a:prstGeom prst="rect">
            <a:avLst/>
          </a:prstGeom>
        </p:spPr>
      </p:pic>
      <p:sp>
        <p:nvSpPr>
          <p:cNvPr id="9" name="Rectangle 8">
            <a:extLst>
              <a:ext uri="{FF2B5EF4-FFF2-40B4-BE49-F238E27FC236}">
                <a16:creationId xmlns:a16="http://schemas.microsoft.com/office/drawing/2014/main" id="{4E8C924B-FE6C-4195-94BA-9C7F88E46206}"/>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76083303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Header, Circle">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96C8B7C-F5E9-4230-9AB4-F7884F6DCEFF}"/>
              </a:ext>
            </a:extLst>
          </p:cNvPr>
          <p:cNvSpPr>
            <a:spLocks noGrp="1"/>
          </p:cNvSpPr>
          <p:nvPr>
            <p:ph type="sldNum" sz="quarter" idx="15"/>
          </p:nvPr>
        </p:nvSpPr>
        <p:spPr/>
        <p:txBody>
          <a:bodyPr/>
          <a:lstStyle/>
          <a:p>
            <a:fld id="{3787542D-5C6B-4EB3-96EB-9B37C3D5D2F8}" type="slidenum">
              <a:rPr lang="en-GB" smtClean="0"/>
              <a:t>‹#›</a:t>
            </a:fld>
            <a:endParaRPr lang="en-GB" dirty="0"/>
          </a:p>
        </p:txBody>
      </p:sp>
      <p:pic>
        <p:nvPicPr>
          <p:cNvPr id="10" name="Picture 9">
            <a:extLst>
              <a:ext uri="{FF2B5EF4-FFF2-40B4-BE49-F238E27FC236}">
                <a16:creationId xmlns:a16="http://schemas.microsoft.com/office/drawing/2014/main" id="{F75F41FD-917A-4663-A5C6-237A858D449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90800" y="6208526"/>
            <a:ext cx="582284" cy="361960"/>
          </a:xfrm>
          <a:prstGeom prst="rect">
            <a:avLst/>
          </a:prstGeom>
        </p:spPr>
      </p:pic>
      <p:pic>
        <p:nvPicPr>
          <p:cNvPr id="8" name="Picture 7">
            <a:extLst>
              <a:ext uri="{FF2B5EF4-FFF2-40B4-BE49-F238E27FC236}">
                <a16:creationId xmlns:a16="http://schemas.microsoft.com/office/drawing/2014/main" id="{7B66D97F-2F14-49EB-AF7D-A8A210E0606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6635"/>
          <a:stretch/>
        </p:blipFill>
        <p:spPr>
          <a:xfrm>
            <a:off x="9704211" y="0"/>
            <a:ext cx="2001788" cy="1468614"/>
          </a:xfrm>
          <a:prstGeom prst="rect">
            <a:avLst/>
          </a:prstGeom>
        </p:spPr>
      </p:pic>
      <p:sp>
        <p:nvSpPr>
          <p:cNvPr id="9" name="Rectangle 8">
            <a:extLst>
              <a:ext uri="{FF2B5EF4-FFF2-40B4-BE49-F238E27FC236}">
                <a16:creationId xmlns:a16="http://schemas.microsoft.com/office/drawing/2014/main" id="{5549C332-7D05-4B2C-B10B-3EC9E0486C4B}"/>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itle 1">
            <a:extLst>
              <a:ext uri="{FF2B5EF4-FFF2-40B4-BE49-F238E27FC236}">
                <a16:creationId xmlns:a16="http://schemas.microsoft.com/office/drawing/2014/main" id="{8B5867CB-5182-4D59-BCAA-77E71C867107}"/>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TEXT-ONLY, single title, circle</a:t>
            </a:r>
            <a:endParaRPr lang="en-GB" dirty="0"/>
          </a:p>
        </p:txBody>
      </p:sp>
      <p:sp>
        <p:nvSpPr>
          <p:cNvPr id="12" name="Text Placeholder 6">
            <a:extLst>
              <a:ext uri="{FF2B5EF4-FFF2-40B4-BE49-F238E27FC236}">
                <a16:creationId xmlns:a16="http://schemas.microsoft.com/office/drawing/2014/main" id="{DE48DEFD-E9D3-4089-B606-B7A6D6FCBF16}"/>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14" name="Content Placeholder 2">
            <a:extLst>
              <a:ext uri="{FF2B5EF4-FFF2-40B4-BE49-F238E27FC236}">
                <a16:creationId xmlns:a16="http://schemas.microsoft.com/office/drawing/2014/main" id="{03619165-8026-480F-BCFB-2C0A433F01C6}"/>
              </a:ext>
            </a:extLst>
          </p:cNvPr>
          <p:cNvSpPr>
            <a:spLocks noGrp="1"/>
          </p:cNvSpPr>
          <p:nvPr>
            <p:ph sz="quarter" idx="13"/>
          </p:nvPr>
        </p:nvSpPr>
        <p:spPr>
          <a:xfrm>
            <a:off x="424544" y="1781175"/>
            <a:ext cx="11332027" cy="4476750"/>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4081609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ingle Header, Wave">
    <p:bg>
      <p:bgRef idx="1001">
        <a:schemeClr val="bg1"/>
      </p:bgRef>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F829B6-8F65-9C49-8B56-C81689650C91}"/>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TEXT-ONLY, single title, no icon</a:t>
            </a:r>
            <a:endParaRPr lang="en-GB" dirty="0"/>
          </a:p>
        </p:txBody>
      </p:sp>
      <p:sp>
        <p:nvSpPr>
          <p:cNvPr id="7" name="Text Placeholder 6">
            <a:extLst>
              <a:ext uri="{FF2B5EF4-FFF2-40B4-BE49-F238E27FC236}">
                <a16:creationId xmlns:a16="http://schemas.microsoft.com/office/drawing/2014/main" id="{A6526A71-AA71-0340-ADDE-15A0DA0261A2}"/>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3" name="Slide Number Placeholder 2">
            <a:extLst>
              <a:ext uri="{FF2B5EF4-FFF2-40B4-BE49-F238E27FC236}">
                <a16:creationId xmlns:a16="http://schemas.microsoft.com/office/drawing/2014/main" id="{92369665-BC8A-471B-B121-B84A3BF08535}"/>
              </a:ext>
            </a:extLst>
          </p:cNvPr>
          <p:cNvSpPr>
            <a:spLocks noGrp="1"/>
          </p:cNvSpPr>
          <p:nvPr>
            <p:ph type="sldNum" sz="quarter" idx="15"/>
          </p:nvPr>
        </p:nvSpPr>
        <p:spPr/>
        <p:txBody>
          <a:bodyPr/>
          <a:lstStyle/>
          <a:p>
            <a:fld id="{3787542D-5C6B-4EB3-96EB-9B37C3D5D2F8}" type="slidenum">
              <a:rPr lang="en-GB" smtClean="0"/>
              <a:t>‹#›</a:t>
            </a:fld>
            <a:endParaRPr lang="en-GB" dirty="0"/>
          </a:p>
        </p:txBody>
      </p:sp>
      <p:pic>
        <p:nvPicPr>
          <p:cNvPr id="12" name="Picture 11">
            <a:extLst>
              <a:ext uri="{FF2B5EF4-FFF2-40B4-BE49-F238E27FC236}">
                <a16:creationId xmlns:a16="http://schemas.microsoft.com/office/drawing/2014/main" id="{F3460EA9-D4DD-4016-B2DB-8443B4C3EB3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90800" y="6208526"/>
            <a:ext cx="582284" cy="361960"/>
          </a:xfrm>
          <a:prstGeom prst="rect">
            <a:avLst/>
          </a:prstGeom>
        </p:spPr>
      </p:pic>
      <p:sp>
        <p:nvSpPr>
          <p:cNvPr id="9" name="Rectangle 8">
            <a:extLst>
              <a:ext uri="{FF2B5EF4-FFF2-40B4-BE49-F238E27FC236}">
                <a16:creationId xmlns:a16="http://schemas.microsoft.com/office/drawing/2014/main" id="{4E8C924B-FE6C-4195-94BA-9C7F88E46206}"/>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Content Placeholder 2">
            <a:extLst>
              <a:ext uri="{FF2B5EF4-FFF2-40B4-BE49-F238E27FC236}">
                <a16:creationId xmlns:a16="http://schemas.microsoft.com/office/drawing/2014/main" id="{0B7C0097-4CB1-4893-9CED-D822C48935FF}"/>
              </a:ext>
            </a:extLst>
          </p:cNvPr>
          <p:cNvSpPr>
            <a:spLocks noGrp="1"/>
          </p:cNvSpPr>
          <p:nvPr>
            <p:ph sz="quarter" idx="13"/>
          </p:nvPr>
        </p:nvSpPr>
        <p:spPr>
          <a:xfrm>
            <a:off x="424544" y="1781175"/>
            <a:ext cx="11332027" cy="4476750"/>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4466189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Stages">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B38A1E70-50BA-BA42-A218-ABC18C40C0A3}"/>
              </a:ext>
            </a:extLst>
          </p:cNvPr>
          <p:cNvPicPr>
            <a:picLocks noChangeAspect="1"/>
          </p:cNvPicPr>
          <p:nvPr userDrawn="1"/>
        </p:nvPicPr>
        <p:blipFill rotWithShape="1">
          <a:blip r:embed="rId2"/>
          <a:srcRect t="9162" r="17975"/>
          <a:stretch/>
        </p:blipFill>
        <p:spPr>
          <a:xfrm>
            <a:off x="9478657" y="0"/>
            <a:ext cx="2713343" cy="3574142"/>
          </a:xfrm>
          <a:prstGeom prst="rect">
            <a:avLst/>
          </a:prstGeom>
        </p:spPr>
      </p:pic>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Century Gothic" panose="020B0502020202020204" pitchFamily="34" charset="0"/>
                <a:ea typeface="+mn-ea"/>
                <a:cs typeface="+mn-cs"/>
              </a:defRPr>
            </a:lvl1pPr>
          </a:lstStyle>
          <a:p>
            <a:fld id="{887360FE-02F5-4392-9C12-7D03F05745BB}" type="slidenum">
              <a:rPr lang="en-GB" smtClean="0"/>
              <a:pPr/>
              <a:t>‹#›</a:t>
            </a:fld>
            <a:endParaRPr lang="en-GB" dirty="0"/>
          </a:p>
        </p:txBody>
      </p:sp>
      <p:sp>
        <p:nvSpPr>
          <p:cNvPr id="54" name="Rectangle 53">
            <a:extLst>
              <a:ext uri="{FF2B5EF4-FFF2-40B4-BE49-F238E27FC236}">
                <a16:creationId xmlns:a16="http://schemas.microsoft.com/office/drawing/2014/main" id="{C5413A5D-B0DB-4840-A6F5-293DCA8C23D9}"/>
              </a:ext>
            </a:extLst>
          </p:cNvPr>
          <p:cNvSpPr/>
          <p:nvPr userDrawn="1"/>
        </p:nvSpPr>
        <p:spPr>
          <a:xfrm>
            <a:off x="479259" y="2016564"/>
            <a:ext cx="2572799" cy="397783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8547ACD3-9D3A-184E-A273-6B9AD0E17160}"/>
              </a:ext>
            </a:extLst>
          </p:cNvPr>
          <p:cNvSpPr/>
          <p:nvPr userDrawn="1"/>
        </p:nvSpPr>
        <p:spPr>
          <a:xfrm>
            <a:off x="3361659" y="2016564"/>
            <a:ext cx="2572799" cy="397783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83B1937D-5E8B-4442-A129-2CC064F9A1E0}"/>
              </a:ext>
            </a:extLst>
          </p:cNvPr>
          <p:cNvSpPr/>
          <p:nvPr userDrawn="1"/>
        </p:nvSpPr>
        <p:spPr>
          <a:xfrm>
            <a:off x="6244059" y="2016564"/>
            <a:ext cx="2572799" cy="397783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7" name="Text Placeholder 35">
            <a:extLst>
              <a:ext uri="{FF2B5EF4-FFF2-40B4-BE49-F238E27FC236}">
                <a16:creationId xmlns:a16="http://schemas.microsoft.com/office/drawing/2014/main" id="{5804C198-EA49-C648-A91C-C264BEA21577}"/>
              </a:ext>
            </a:extLst>
          </p:cNvPr>
          <p:cNvSpPr>
            <a:spLocks noGrp="1"/>
          </p:cNvSpPr>
          <p:nvPr>
            <p:ph type="body" sz="quarter" idx="25" hasCustomPrompt="1"/>
          </p:nvPr>
        </p:nvSpPr>
        <p:spPr>
          <a:xfrm>
            <a:off x="479036" y="2016564"/>
            <a:ext cx="2397872"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58" name="Text Placeholder 35">
            <a:extLst>
              <a:ext uri="{FF2B5EF4-FFF2-40B4-BE49-F238E27FC236}">
                <a16:creationId xmlns:a16="http://schemas.microsoft.com/office/drawing/2014/main" id="{D9DE2891-000C-7A47-9395-327F4FFE972E}"/>
              </a:ext>
            </a:extLst>
          </p:cNvPr>
          <p:cNvSpPr>
            <a:spLocks noGrp="1"/>
          </p:cNvSpPr>
          <p:nvPr>
            <p:ph type="body" sz="quarter" idx="26" hasCustomPrompt="1"/>
          </p:nvPr>
        </p:nvSpPr>
        <p:spPr>
          <a:xfrm>
            <a:off x="3361656" y="2016564"/>
            <a:ext cx="2397652"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59" name="Text Placeholder 35">
            <a:extLst>
              <a:ext uri="{FF2B5EF4-FFF2-40B4-BE49-F238E27FC236}">
                <a16:creationId xmlns:a16="http://schemas.microsoft.com/office/drawing/2014/main" id="{144C8D64-11B4-554F-BD17-394B6F559EAD}"/>
              </a:ext>
            </a:extLst>
          </p:cNvPr>
          <p:cNvSpPr>
            <a:spLocks noGrp="1"/>
          </p:cNvSpPr>
          <p:nvPr>
            <p:ph type="body" sz="quarter" idx="27" hasCustomPrompt="1"/>
          </p:nvPr>
        </p:nvSpPr>
        <p:spPr>
          <a:xfrm>
            <a:off x="6244056" y="2016564"/>
            <a:ext cx="2397652"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60" name="Text Placeholder 40">
            <a:extLst>
              <a:ext uri="{FF2B5EF4-FFF2-40B4-BE49-F238E27FC236}">
                <a16:creationId xmlns:a16="http://schemas.microsoft.com/office/drawing/2014/main" id="{4A50721B-5180-6246-9B49-B012E18188B5}"/>
              </a:ext>
            </a:extLst>
          </p:cNvPr>
          <p:cNvSpPr>
            <a:spLocks noGrp="1"/>
          </p:cNvSpPr>
          <p:nvPr>
            <p:ph type="body" sz="quarter" idx="28"/>
          </p:nvPr>
        </p:nvSpPr>
        <p:spPr>
          <a:xfrm>
            <a:off x="654408" y="3350872"/>
            <a:ext cx="2222500" cy="2529676"/>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61" name="Text Placeholder 40">
            <a:extLst>
              <a:ext uri="{FF2B5EF4-FFF2-40B4-BE49-F238E27FC236}">
                <a16:creationId xmlns:a16="http://schemas.microsoft.com/office/drawing/2014/main" id="{5009098B-C9C2-6D4D-B4C8-66B13FEA524F}"/>
              </a:ext>
            </a:extLst>
          </p:cNvPr>
          <p:cNvSpPr>
            <a:spLocks noGrp="1"/>
          </p:cNvSpPr>
          <p:nvPr>
            <p:ph type="body" sz="quarter" idx="29"/>
          </p:nvPr>
        </p:nvSpPr>
        <p:spPr>
          <a:xfrm>
            <a:off x="3536808" y="3350872"/>
            <a:ext cx="2222500" cy="2529676"/>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62" name="Text Placeholder 40">
            <a:extLst>
              <a:ext uri="{FF2B5EF4-FFF2-40B4-BE49-F238E27FC236}">
                <a16:creationId xmlns:a16="http://schemas.microsoft.com/office/drawing/2014/main" id="{A5DF1411-B4B7-574E-9BAB-9A4186C43E81}"/>
              </a:ext>
            </a:extLst>
          </p:cNvPr>
          <p:cNvSpPr>
            <a:spLocks noGrp="1"/>
          </p:cNvSpPr>
          <p:nvPr>
            <p:ph type="body" sz="quarter" idx="30"/>
          </p:nvPr>
        </p:nvSpPr>
        <p:spPr>
          <a:xfrm>
            <a:off x="6419208" y="3350872"/>
            <a:ext cx="2222500" cy="2529676"/>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63" name="Rectangle 62">
            <a:extLst>
              <a:ext uri="{FF2B5EF4-FFF2-40B4-BE49-F238E27FC236}">
                <a16:creationId xmlns:a16="http://schemas.microsoft.com/office/drawing/2014/main" id="{6DA0BE2C-2F41-C94A-99E2-9E9C8539EC62}"/>
              </a:ext>
            </a:extLst>
          </p:cNvPr>
          <p:cNvSpPr/>
          <p:nvPr userDrawn="1"/>
        </p:nvSpPr>
        <p:spPr>
          <a:xfrm>
            <a:off x="9133199" y="2002478"/>
            <a:ext cx="2572799" cy="3991922"/>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4" name="Text Placeholder 35">
            <a:extLst>
              <a:ext uri="{FF2B5EF4-FFF2-40B4-BE49-F238E27FC236}">
                <a16:creationId xmlns:a16="http://schemas.microsoft.com/office/drawing/2014/main" id="{5615BD06-674B-6B41-A1B5-8A66AF698957}"/>
              </a:ext>
            </a:extLst>
          </p:cNvPr>
          <p:cNvSpPr>
            <a:spLocks noGrp="1"/>
          </p:cNvSpPr>
          <p:nvPr>
            <p:ph type="body" sz="quarter" idx="31" hasCustomPrompt="1"/>
          </p:nvPr>
        </p:nvSpPr>
        <p:spPr>
          <a:xfrm>
            <a:off x="9133195" y="2002478"/>
            <a:ext cx="2397651"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65" name="Text Placeholder 40">
            <a:extLst>
              <a:ext uri="{FF2B5EF4-FFF2-40B4-BE49-F238E27FC236}">
                <a16:creationId xmlns:a16="http://schemas.microsoft.com/office/drawing/2014/main" id="{A572828F-67C2-5748-B663-D94F10F66173}"/>
              </a:ext>
            </a:extLst>
          </p:cNvPr>
          <p:cNvSpPr>
            <a:spLocks noGrp="1"/>
          </p:cNvSpPr>
          <p:nvPr>
            <p:ph type="body" sz="quarter" idx="32"/>
          </p:nvPr>
        </p:nvSpPr>
        <p:spPr>
          <a:xfrm>
            <a:off x="9308348" y="3336786"/>
            <a:ext cx="2222500" cy="2543762"/>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pic>
        <p:nvPicPr>
          <p:cNvPr id="20" name="Picture 19">
            <a:extLst>
              <a:ext uri="{FF2B5EF4-FFF2-40B4-BE49-F238E27FC236}">
                <a16:creationId xmlns:a16="http://schemas.microsoft.com/office/drawing/2014/main" id="{AF2ADDD6-64C2-42E4-8BC8-1D19C8E1831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90800" y="6208526"/>
            <a:ext cx="582284" cy="361960"/>
          </a:xfrm>
          <a:prstGeom prst="rect">
            <a:avLst/>
          </a:prstGeom>
        </p:spPr>
      </p:pic>
      <p:sp>
        <p:nvSpPr>
          <p:cNvPr id="19" name="Rectangle 18">
            <a:extLst>
              <a:ext uri="{FF2B5EF4-FFF2-40B4-BE49-F238E27FC236}">
                <a16:creationId xmlns:a16="http://schemas.microsoft.com/office/drawing/2014/main" id="{1A375A71-02A2-4AE6-9C69-5955E9F54FC6}"/>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itle 1">
            <a:extLst>
              <a:ext uri="{FF2B5EF4-FFF2-40B4-BE49-F238E27FC236}">
                <a16:creationId xmlns:a16="http://schemas.microsoft.com/office/drawing/2014/main" id="{4D82E014-C022-4946-BD0C-5DFBBCBF6347}"/>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Process, 4 stages</a:t>
            </a:r>
            <a:endParaRPr lang="en-GB" dirty="0"/>
          </a:p>
        </p:txBody>
      </p:sp>
      <p:sp>
        <p:nvSpPr>
          <p:cNvPr id="22" name="Text Placeholder 6">
            <a:extLst>
              <a:ext uri="{FF2B5EF4-FFF2-40B4-BE49-F238E27FC236}">
                <a16:creationId xmlns:a16="http://schemas.microsoft.com/office/drawing/2014/main" id="{7712F491-DD76-489B-BBD3-E024ECB9B850}"/>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Tree>
    <p:extLst>
      <p:ext uri="{BB962C8B-B14F-4D97-AF65-F5344CB8AC3E}">
        <p14:creationId xmlns:p14="http://schemas.microsoft.com/office/powerpoint/2010/main" val="1661542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hank You, No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picture containing text, businesscard&#10;&#10;Description automatically generated">
            <a:extLst>
              <a:ext uri="{FF2B5EF4-FFF2-40B4-BE49-F238E27FC236}">
                <a16:creationId xmlns:a16="http://schemas.microsoft.com/office/drawing/2014/main" id="{690A2B31-EA4F-4A20-8497-47E4FABC2B3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73C0C179-A67C-074B-845F-F92CAD1E9FD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82775" y="507629"/>
            <a:ext cx="4027064" cy="638265"/>
          </a:xfrm>
          <a:prstGeom prst="rect">
            <a:avLst/>
          </a:prstGeom>
        </p:spPr>
      </p:pic>
      <p:sp>
        <p:nvSpPr>
          <p:cNvPr id="13" name="Title 3">
            <a:extLst>
              <a:ext uri="{FF2B5EF4-FFF2-40B4-BE49-F238E27FC236}">
                <a16:creationId xmlns:a16="http://schemas.microsoft.com/office/drawing/2014/main" id="{B3E62B0D-1400-4128-B8D6-288C00B07D0A}"/>
              </a:ext>
            </a:extLst>
          </p:cNvPr>
          <p:cNvSpPr>
            <a:spLocks noGrp="1"/>
          </p:cNvSpPr>
          <p:nvPr>
            <p:ph type="title" hasCustomPrompt="1"/>
          </p:nvPr>
        </p:nvSpPr>
        <p:spPr>
          <a:xfrm>
            <a:off x="453615" y="2966455"/>
            <a:ext cx="10515600" cy="674228"/>
          </a:xfrm>
          <a:prstGeom prst="rect">
            <a:avLst/>
          </a:prstGeom>
        </p:spPr>
        <p:txBody>
          <a:bodyPr/>
          <a:lstStyle>
            <a:lvl1pPr>
              <a:defRPr sz="3600" b="1">
                <a:solidFill>
                  <a:schemeClr val="tx1"/>
                </a:solidFill>
              </a:defRPr>
            </a:lvl1pPr>
          </a:lstStyle>
          <a:p>
            <a:r>
              <a:rPr lang="en-GB" dirty="0"/>
              <a:t>CLICK TO EDIT E.G. “THANK YOU”</a:t>
            </a:r>
            <a:endParaRPr lang="en-US" dirty="0"/>
          </a:p>
        </p:txBody>
      </p:sp>
      <p:sp>
        <p:nvSpPr>
          <p:cNvPr id="14" name="Subtitle 2">
            <a:extLst>
              <a:ext uri="{FF2B5EF4-FFF2-40B4-BE49-F238E27FC236}">
                <a16:creationId xmlns:a16="http://schemas.microsoft.com/office/drawing/2014/main" id="{A89F1F6E-78B6-459A-866C-3165223B96A9}"/>
              </a:ext>
            </a:extLst>
          </p:cNvPr>
          <p:cNvSpPr>
            <a:spLocks noGrp="1"/>
          </p:cNvSpPr>
          <p:nvPr>
            <p:ph type="subTitle" idx="1" hasCustomPrompt="1"/>
          </p:nvPr>
        </p:nvSpPr>
        <p:spPr>
          <a:xfrm>
            <a:off x="552675" y="3891545"/>
            <a:ext cx="11140874" cy="264956"/>
          </a:xfrm>
          <a:prstGeom prst="rect">
            <a:avLst/>
          </a:prstGeom>
        </p:spPr>
        <p:txBody>
          <a:bodyPr lIns="0" tIns="0" rIns="0" bIns="0">
            <a:noAutofit/>
          </a:bodyPr>
          <a:lstStyle>
            <a:lvl1pPr marL="0" indent="0" algn="l">
              <a:buNone/>
              <a:defRPr lang="en-US" sz="1800" b="1" i="0" kern="1200" cap="none" baseline="0" dirty="0">
                <a:solidFill>
                  <a:schemeClr val="tx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Tree>
    <p:extLst>
      <p:ext uri="{BB962C8B-B14F-4D97-AF65-F5344CB8AC3E}">
        <p14:creationId xmlns:p14="http://schemas.microsoft.com/office/powerpoint/2010/main" val="2827833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master eff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68F23D-1574-4D78-85FB-259C0CE92F7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A picture containing text, outdoor object, star&#10;&#10;Description automatically generated">
            <a:extLst>
              <a:ext uri="{FF2B5EF4-FFF2-40B4-BE49-F238E27FC236}">
                <a16:creationId xmlns:a16="http://schemas.microsoft.com/office/drawing/2014/main" id="{4659025F-17EA-474A-89C7-FD7A38310B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le 3">
            <a:extLst>
              <a:ext uri="{FF2B5EF4-FFF2-40B4-BE49-F238E27FC236}">
                <a16:creationId xmlns:a16="http://schemas.microsoft.com/office/drawing/2014/main" id="{25185792-0492-4F2B-987A-01151770AB33}"/>
              </a:ext>
            </a:extLst>
          </p:cNvPr>
          <p:cNvSpPr>
            <a:spLocks noGrp="1"/>
          </p:cNvSpPr>
          <p:nvPr>
            <p:ph type="title" hasCustomPrompt="1"/>
          </p:nvPr>
        </p:nvSpPr>
        <p:spPr>
          <a:xfrm>
            <a:off x="443943" y="2315120"/>
            <a:ext cx="10515600" cy="1325563"/>
          </a:xfrm>
          <a:prstGeom prst="rect">
            <a:avLst/>
          </a:prstGeom>
        </p:spPr>
        <p:txBody>
          <a:bodyPr/>
          <a:lstStyle>
            <a:lvl1pPr>
              <a:defRPr sz="3600" b="1">
                <a:solidFill>
                  <a:schemeClr val="bg1"/>
                </a:solidFill>
              </a:defRPr>
            </a:lvl1pPr>
          </a:lstStyle>
          <a:p>
            <a:r>
              <a:rPr lang="en-GB" dirty="0"/>
              <a:t>CLICK TO EDIT TITLE SLIDE COPY</a:t>
            </a:r>
            <a:endParaRPr lang="en-US" dirty="0"/>
          </a:p>
        </p:txBody>
      </p:sp>
      <p:sp>
        <p:nvSpPr>
          <p:cNvPr id="15" name="Subtitle 2">
            <a:extLst>
              <a:ext uri="{FF2B5EF4-FFF2-40B4-BE49-F238E27FC236}">
                <a16:creationId xmlns:a16="http://schemas.microsoft.com/office/drawing/2014/main" id="{FF35248C-EEC5-4433-AFE5-F92FD4F3AD93}"/>
              </a:ext>
            </a:extLst>
          </p:cNvPr>
          <p:cNvSpPr>
            <a:spLocks noGrp="1"/>
          </p:cNvSpPr>
          <p:nvPr>
            <p:ph type="subTitle" idx="1" hasCustomPrompt="1"/>
          </p:nvPr>
        </p:nvSpPr>
        <p:spPr>
          <a:xfrm>
            <a:off x="538876"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
        <p:nvSpPr>
          <p:cNvPr id="16" name="Text Placeholder 37">
            <a:extLst>
              <a:ext uri="{FF2B5EF4-FFF2-40B4-BE49-F238E27FC236}">
                <a16:creationId xmlns:a16="http://schemas.microsoft.com/office/drawing/2014/main" id="{92665F91-D2D8-4CEF-B526-8C7CBAC20871}"/>
              </a:ext>
            </a:extLst>
          </p:cNvPr>
          <p:cNvSpPr>
            <a:spLocks noGrp="1"/>
          </p:cNvSpPr>
          <p:nvPr>
            <p:ph type="body" sz="quarter" idx="10" hasCustomPrompt="1"/>
          </p:nvPr>
        </p:nvSpPr>
        <p:spPr>
          <a:xfrm>
            <a:off x="539996" y="4286471"/>
            <a:ext cx="11140874" cy="241784"/>
          </a:xfrm>
          <a:prstGeom prst="rect">
            <a:avLst/>
          </a:prstGeom>
        </p:spPr>
        <p:txBody>
          <a:bodyPr lIns="0" tIns="0" rIns="0" bIns="0">
            <a:noAutofit/>
          </a:bodyPr>
          <a:lstStyle>
            <a:lvl1pPr marL="0" indent="0">
              <a:buNone/>
              <a:defRPr lang="en-GB" sz="1800" b="0" i="0" kern="1200" cap="none" baseline="0" dirty="0">
                <a:solidFill>
                  <a:schemeClr val="bg1"/>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pic>
        <p:nvPicPr>
          <p:cNvPr id="10" name="Picture 9">
            <a:extLst>
              <a:ext uri="{FF2B5EF4-FFF2-40B4-BE49-F238E27FC236}">
                <a16:creationId xmlns:a16="http://schemas.microsoft.com/office/drawing/2014/main" id="{74CA1128-73B3-924C-AC94-9AAFF8CEC79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82771" y="507629"/>
            <a:ext cx="4027072" cy="638265"/>
          </a:xfrm>
          <a:prstGeom prst="rect">
            <a:avLst/>
          </a:prstGeom>
        </p:spPr>
      </p:pic>
    </p:spTree>
    <p:extLst>
      <p:ext uri="{BB962C8B-B14F-4D97-AF65-F5344CB8AC3E}">
        <p14:creationId xmlns:p14="http://schemas.microsoft.com/office/powerpoint/2010/main" val="973293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3E1AB9D-4722-4847-9D17-393008E7BCEF}"/>
              </a:ext>
            </a:extLst>
          </p:cNvPr>
          <p:cNvSpPr>
            <a:spLocks noGrp="1"/>
          </p:cNvSpPr>
          <p:nvPr>
            <p:ph type="sldNum" sz="quarter" idx="4"/>
          </p:nvPr>
        </p:nvSpPr>
        <p:spPr>
          <a:xfrm>
            <a:off x="9182100" y="626110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87542D-5C6B-4EB3-96EB-9B37C3D5D2F8}" type="slidenum">
              <a:rPr lang="en-GB" smtClean="0"/>
              <a:t>‹#›</a:t>
            </a:fld>
            <a:endParaRPr lang="en-GB" dirty="0"/>
          </a:p>
        </p:txBody>
      </p:sp>
      <p:sp>
        <p:nvSpPr>
          <p:cNvPr id="2" name="MSIPCMContentMarking" descr="{&quot;HashCode&quot;:-685326706,&quot;Placement&quot;:&quot;Footer&quot;,&quot;Top&quot;:519.343,&quot;Left&quot;:0.0,&quot;SlideWidth&quot;:960,&quot;SlideHeight&quot;:540}">
            <a:extLst>
              <a:ext uri="{FF2B5EF4-FFF2-40B4-BE49-F238E27FC236}">
                <a16:creationId xmlns:a16="http://schemas.microsoft.com/office/drawing/2014/main" id="{9BB56318-D0CF-4942-BC59-306D1F6A9197}"/>
              </a:ext>
            </a:extLst>
          </p:cNvPr>
          <p:cNvSpPr txBox="1"/>
          <p:nvPr userDrawn="1"/>
        </p:nvSpPr>
        <p:spPr>
          <a:xfrm>
            <a:off x="0" y="6595656"/>
            <a:ext cx="1631108" cy="262344"/>
          </a:xfrm>
          <a:prstGeom prst="rect">
            <a:avLst/>
          </a:prstGeom>
          <a:noFill/>
        </p:spPr>
        <p:txBody>
          <a:bodyPr vert="horz" wrap="square" lIns="0" tIns="0" rIns="0" bIns="0" rtlCol="0" anchor="ctr" anchorCtr="1">
            <a:spAutoFit/>
          </a:bodyPr>
          <a:lstStyle/>
          <a:p>
            <a:pPr algn="l">
              <a:spcBef>
                <a:spcPts val="0"/>
              </a:spcBef>
              <a:spcAft>
                <a:spcPts val="0"/>
              </a:spcAft>
            </a:pPr>
            <a:r>
              <a:rPr lang="en-GB" sz="1000" dirty="0">
                <a:solidFill>
                  <a:srgbClr val="000000"/>
                </a:solidFill>
                <a:latin typeface="Calibri" panose="020F0502020204030204" pitchFamily="34" charset="0"/>
              </a:rPr>
              <a:t>Classified: RMG – Internal</a:t>
            </a:r>
          </a:p>
        </p:txBody>
      </p:sp>
    </p:spTree>
    <p:extLst>
      <p:ext uri="{BB962C8B-B14F-4D97-AF65-F5344CB8AC3E}">
        <p14:creationId xmlns:p14="http://schemas.microsoft.com/office/powerpoint/2010/main" val="3013337613"/>
      </p:ext>
    </p:extLst>
  </p:cSld>
  <p:clrMap bg1="lt1" tx1="dk1" bg2="lt2" tx2="dk2" accent1="accent1" accent2="accent2" accent3="accent3" accent4="accent4" accent5="accent5" accent6="accent6" hlink="hlink" folHlink="folHlink"/>
  <p:sldLayoutIdLst>
    <p:sldLayoutId id="2147483740" r:id="rId1"/>
    <p:sldLayoutId id="2147483723" r:id="rId2"/>
    <p:sldLayoutId id="2147483767" r:id="rId3"/>
    <p:sldLayoutId id="2147483745" r:id="rId4"/>
    <p:sldLayoutId id="2147483780" r:id="rId5"/>
    <p:sldLayoutId id="2147483776"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5.emf"/><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s://www.marketreach.co.uk/contact"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marketreach.co.uk/WARC-mail-effectiveness"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E5215D1-83F6-46B2-9EA5-E02E72EC5948}"/>
              </a:ext>
            </a:extLst>
          </p:cNvPr>
          <p:cNvSpPr>
            <a:spLocks noGrp="1"/>
          </p:cNvSpPr>
          <p:nvPr>
            <p:ph type="subTitle" idx="1"/>
          </p:nvPr>
        </p:nvSpPr>
        <p:spPr>
          <a:xfrm>
            <a:off x="538876" y="4550784"/>
            <a:ext cx="11140874" cy="264956"/>
          </a:xfrm>
        </p:spPr>
        <p:txBody>
          <a:bodyPr/>
          <a:lstStyle/>
          <a:p>
            <a:r>
              <a:rPr lang="en-GB" dirty="0"/>
              <a:t>Making a physical impact in a digital world</a:t>
            </a:r>
          </a:p>
        </p:txBody>
      </p:sp>
      <p:sp>
        <p:nvSpPr>
          <p:cNvPr id="4" name="Text Placeholder 3">
            <a:extLst>
              <a:ext uri="{FF2B5EF4-FFF2-40B4-BE49-F238E27FC236}">
                <a16:creationId xmlns:a16="http://schemas.microsoft.com/office/drawing/2014/main" id="{3E91BB24-FFE9-4D9E-9DDF-C322721D5A35}"/>
              </a:ext>
            </a:extLst>
          </p:cNvPr>
          <p:cNvSpPr>
            <a:spLocks noGrp="1"/>
          </p:cNvSpPr>
          <p:nvPr>
            <p:ph type="body" sz="quarter" idx="10"/>
          </p:nvPr>
        </p:nvSpPr>
        <p:spPr>
          <a:xfrm>
            <a:off x="539996" y="4945710"/>
            <a:ext cx="11140874" cy="241784"/>
          </a:xfrm>
        </p:spPr>
        <p:txBody>
          <a:bodyPr/>
          <a:lstStyle/>
          <a:p>
            <a:r>
              <a:rPr lang="en-GB" dirty="0"/>
              <a:t>August 2023</a:t>
            </a:r>
          </a:p>
        </p:txBody>
      </p:sp>
      <p:sp>
        <p:nvSpPr>
          <p:cNvPr id="5" name="Title 1">
            <a:extLst>
              <a:ext uri="{FF2B5EF4-FFF2-40B4-BE49-F238E27FC236}">
                <a16:creationId xmlns:a16="http://schemas.microsoft.com/office/drawing/2014/main" id="{4B65BAFF-ED7A-4072-A850-BC086599EA76}"/>
              </a:ext>
            </a:extLst>
          </p:cNvPr>
          <p:cNvSpPr>
            <a:spLocks noGrp="1"/>
          </p:cNvSpPr>
          <p:nvPr>
            <p:ph type="title"/>
          </p:nvPr>
        </p:nvSpPr>
        <p:spPr>
          <a:xfrm>
            <a:off x="444500" y="2314575"/>
            <a:ext cx="6300545" cy="1325563"/>
          </a:xfrm>
        </p:spPr>
        <p:txBody>
          <a:bodyPr/>
          <a:lstStyle/>
          <a:p>
            <a:r>
              <a:rPr lang="en-GB" dirty="0"/>
              <a:t>KEY TAKEOUTS FROM WARC’S RESEARCH:</a:t>
            </a:r>
            <a:br>
              <a:rPr lang="en-GB" dirty="0"/>
            </a:br>
            <a:r>
              <a:rPr lang="en-GB" dirty="0"/>
              <a:t>DRIVING EFFECTIVENESS WITH DIRECT MAIL</a:t>
            </a:r>
          </a:p>
        </p:txBody>
      </p:sp>
    </p:spTree>
    <p:extLst>
      <p:ext uri="{BB962C8B-B14F-4D97-AF65-F5344CB8AC3E}">
        <p14:creationId xmlns:p14="http://schemas.microsoft.com/office/powerpoint/2010/main" val="3609733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626E0-0A8C-4AAD-AA0F-2E0FDF227AAE}"/>
              </a:ext>
            </a:extLst>
          </p:cNvPr>
          <p:cNvSpPr>
            <a:spLocks noGrp="1"/>
          </p:cNvSpPr>
          <p:nvPr>
            <p:ph type="title"/>
          </p:nvPr>
        </p:nvSpPr>
        <p:spPr>
          <a:xfrm>
            <a:off x="485999" y="414000"/>
            <a:ext cx="9394271" cy="475686"/>
          </a:xfrm>
        </p:spPr>
        <p:txBody>
          <a:bodyPr/>
          <a:lstStyle/>
          <a:p>
            <a:r>
              <a:rPr lang="en-GB" dirty="0"/>
              <a:t>Direct mail brings trusted interaction into the home </a:t>
            </a:r>
          </a:p>
        </p:txBody>
      </p:sp>
      <p:sp>
        <p:nvSpPr>
          <p:cNvPr id="3" name="Text Placeholder 2">
            <a:extLst>
              <a:ext uri="{FF2B5EF4-FFF2-40B4-BE49-F238E27FC236}">
                <a16:creationId xmlns:a16="http://schemas.microsoft.com/office/drawing/2014/main" id="{7C65A16F-EC47-43E7-8ECF-083FDF8B5B2A}"/>
              </a:ext>
            </a:extLst>
          </p:cNvPr>
          <p:cNvSpPr>
            <a:spLocks noGrp="1"/>
          </p:cNvSpPr>
          <p:nvPr>
            <p:ph type="body"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89348834-6469-4985-9E01-EDF51557EABE}"/>
              </a:ext>
            </a:extLst>
          </p:cNvPr>
          <p:cNvSpPr>
            <a:spLocks noGrp="1"/>
          </p:cNvSpPr>
          <p:nvPr>
            <p:ph type="sldNum" sz="quarter" idx="15"/>
          </p:nvPr>
        </p:nvSpPr>
        <p:spPr/>
        <p:txBody>
          <a:bodyPr/>
          <a:lstStyle/>
          <a:p>
            <a:fld id="{3787542D-5C6B-4EB3-96EB-9B37C3D5D2F8}" type="slidenum">
              <a:rPr lang="en-GB" smtClean="0"/>
              <a:t>10</a:t>
            </a:fld>
            <a:endParaRPr lang="en-GB" dirty="0"/>
          </a:p>
        </p:txBody>
      </p:sp>
      <p:graphicFrame>
        <p:nvGraphicFramePr>
          <p:cNvPr id="8" name="Content Placeholder 7">
            <a:extLst>
              <a:ext uri="{FF2B5EF4-FFF2-40B4-BE49-F238E27FC236}">
                <a16:creationId xmlns:a16="http://schemas.microsoft.com/office/drawing/2014/main" id="{F2BD55B0-8154-4B8F-B087-C8992C5D8C87}"/>
              </a:ext>
            </a:extLst>
          </p:cNvPr>
          <p:cNvGraphicFramePr>
            <a:graphicFrameLocks noGrp="1"/>
          </p:cNvGraphicFramePr>
          <p:nvPr>
            <p:ph sz="quarter" idx="13"/>
            <p:extLst>
              <p:ext uri="{D42A27DB-BD31-4B8C-83A1-F6EECF244321}">
                <p14:modId xmlns:p14="http://schemas.microsoft.com/office/powerpoint/2010/main" val="4251850042"/>
              </p:ext>
            </p:extLst>
          </p:nvPr>
        </p:nvGraphicFramePr>
        <p:xfrm>
          <a:off x="-1085289" y="1864302"/>
          <a:ext cx="5775056" cy="22812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ontent Placeholder 7">
            <a:extLst>
              <a:ext uri="{FF2B5EF4-FFF2-40B4-BE49-F238E27FC236}">
                <a16:creationId xmlns:a16="http://schemas.microsoft.com/office/drawing/2014/main" id="{8539CF7E-D5B3-4020-A4B3-19E07B9ABCF6}"/>
              </a:ext>
            </a:extLst>
          </p:cNvPr>
          <p:cNvGraphicFramePr>
            <a:graphicFrameLocks/>
          </p:cNvGraphicFramePr>
          <p:nvPr>
            <p:extLst>
              <p:ext uri="{D42A27DB-BD31-4B8C-83A1-F6EECF244321}">
                <p14:modId xmlns:p14="http://schemas.microsoft.com/office/powerpoint/2010/main" val="4044659228"/>
              </p:ext>
            </p:extLst>
          </p:nvPr>
        </p:nvGraphicFramePr>
        <p:xfrm>
          <a:off x="-1085289" y="4071131"/>
          <a:ext cx="5775056" cy="228122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E576D6BA-A39F-4F48-985E-E5FEBBEFCE2B}"/>
              </a:ext>
            </a:extLst>
          </p:cNvPr>
          <p:cNvSpPr txBox="1"/>
          <p:nvPr/>
        </p:nvSpPr>
        <p:spPr>
          <a:xfrm>
            <a:off x="1166488" y="2602624"/>
            <a:ext cx="1271502" cy="830997"/>
          </a:xfrm>
          <a:prstGeom prst="rect">
            <a:avLst/>
          </a:prstGeom>
          <a:noFill/>
        </p:spPr>
        <p:txBody>
          <a:bodyPr wrap="none" rtlCol="0">
            <a:spAutoFit/>
          </a:bodyPr>
          <a:lstStyle/>
          <a:p>
            <a:r>
              <a:rPr lang="en-GB" sz="4800" b="1" dirty="0">
                <a:latin typeface="Century Gothic" panose="020B0502020202020204" pitchFamily="34" charset="0"/>
              </a:rPr>
              <a:t>70</a:t>
            </a:r>
            <a:r>
              <a:rPr lang="en-GB" sz="3200" b="1" dirty="0">
                <a:solidFill>
                  <a:schemeClr val="accent1"/>
                </a:solidFill>
                <a:latin typeface="Century Gothic" panose="020B0502020202020204" pitchFamily="34" charset="0"/>
              </a:rPr>
              <a:t>%</a:t>
            </a:r>
            <a:endParaRPr lang="en-GB" sz="1600" b="1" dirty="0">
              <a:solidFill>
                <a:schemeClr val="accent1"/>
              </a:solidFill>
              <a:latin typeface="Century Gothic" panose="020B0502020202020204" pitchFamily="34" charset="0"/>
            </a:endParaRPr>
          </a:p>
        </p:txBody>
      </p:sp>
      <p:sp>
        <p:nvSpPr>
          <p:cNvPr id="11" name="TextBox 10">
            <a:extLst>
              <a:ext uri="{FF2B5EF4-FFF2-40B4-BE49-F238E27FC236}">
                <a16:creationId xmlns:a16="http://schemas.microsoft.com/office/drawing/2014/main" id="{8EFE94BC-EFC9-46B6-BEE0-94123BCA841C}"/>
              </a:ext>
            </a:extLst>
          </p:cNvPr>
          <p:cNvSpPr txBox="1"/>
          <p:nvPr/>
        </p:nvSpPr>
        <p:spPr>
          <a:xfrm>
            <a:off x="1188930" y="4773828"/>
            <a:ext cx="1226618" cy="830997"/>
          </a:xfrm>
          <a:prstGeom prst="rect">
            <a:avLst/>
          </a:prstGeom>
          <a:noFill/>
        </p:spPr>
        <p:txBody>
          <a:bodyPr wrap="none" rtlCol="0">
            <a:spAutoFit/>
          </a:bodyPr>
          <a:lstStyle/>
          <a:p>
            <a:r>
              <a:rPr lang="en-GB" sz="4800" b="1" dirty="0">
                <a:latin typeface="Century Gothic" panose="020B0502020202020204" pitchFamily="34" charset="0"/>
              </a:rPr>
              <a:t>35</a:t>
            </a:r>
            <a:r>
              <a:rPr lang="en-GB" sz="3200" b="1" dirty="0">
                <a:solidFill>
                  <a:schemeClr val="accent1"/>
                </a:solidFill>
                <a:latin typeface="Century Gothic" panose="020B0502020202020204" pitchFamily="34" charset="0"/>
              </a:rPr>
              <a:t>%</a:t>
            </a:r>
            <a:endParaRPr lang="en-GB" sz="1600" b="1" dirty="0">
              <a:solidFill>
                <a:schemeClr val="accent1"/>
              </a:solidFill>
              <a:latin typeface="Century Gothic" panose="020B0502020202020204" pitchFamily="34" charset="0"/>
            </a:endParaRPr>
          </a:p>
        </p:txBody>
      </p:sp>
      <p:sp>
        <p:nvSpPr>
          <p:cNvPr id="12" name="TextBox 11">
            <a:extLst>
              <a:ext uri="{FF2B5EF4-FFF2-40B4-BE49-F238E27FC236}">
                <a16:creationId xmlns:a16="http://schemas.microsoft.com/office/drawing/2014/main" id="{5C992A39-F91D-453A-B6DC-300CFA2542F9}"/>
              </a:ext>
            </a:extLst>
          </p:cNvPr>
          <p:cNvSpPr txBox="1"/>
          <p:nvPr/>
        </p:nvSpPr>
        <p:spPr>
          <a:xfrm>
            <a:off x="2981450" y="2341882"/>
            <a:ext cx="2799590" cy="1200329"/>
          </a:xfrm>
          <a:prstGeom prst="rect">
            <a:avLst/>
          </a:prstGeom>
          <a:noFill/>
        </p:spPr>
        <p:txBody>
          <a:bodyPr wrap="square" rtlCol="0">
            <a:spAutoFit/>
          </a:bodyPr>
          <a:lstStyle/>
          <a:p>
            <a:r>
              <a:rPr lang="en-US" sz="1800" dirty="0"/>
              <a:t>of people have been driven online as a result of receiving direct mail</a:t>
            </a:r>
            <a:r>
              <a:rPr lang="en-US" sz="1800" baseline="30000" dirty="0"/>
              <a:t>1</a:t>
            </a:r>
            <a:r>
              <a:rPr lang="en-US" sz="1800" dirty="0"/>
              <a:t> </a:t>
            </a:r>
          </a:p>
          <a:p>
            <a:endParaRPr lang="en-GB" dirty="0"/>
          </a:p>
        </p:txBody>
      </p:sp>
      <p:sp>
        <p:nvSpPr>
          <p:cNvPr id="13" name="TextBox 12">
            <a:extLst>
              <a:ext uri="{FF2B5EF4-FFF2-40B4-BE49-F238E27FC236}">
                <a16:creationId xmlns:a16="http://schemas.microsoft.com/office/drawing/2014/main" id="{1E978EF6-BB09-48F3-B0D1-3CC73481FDE0}"/>
              </a:ext>
            </a:extLst>
          </p:cNvPr>
          <p:cNvSpPr txBox="1"/>
          <p:nvPr/>
        </p:nvSpPr>
        <p:spPr>
          <a:xfrm>
            <a:off x="2943845" y="4453711"/>
            <a:ext cx="2799590" cy="1477328"/>
          </a:xfrm>
          <a:prstGeom prst="rect">
            <a:avLst/>
          </a:prstGeom>
          <a:noFill/>
        </p:spPr>
        <p:txBody>
          <a:bodyPr wrap="square" rtlCol="0">
            <a:spAutoFit/>
          </a:bodyPr>
          <a:lstStyle/>
          <a:p>
            <a:r>
              <a:rPr lang="en-US" sz="1800" dirty="0"/>
              <a:t>of consumers have made a purchase, or made a payment or donation, in the past year as a result of receiving a piece of DM</a:t>
            </a:r>
            <a:r>
              <a:rPr lang="en-US" baseline="30000" dirty="0"/>
              <a:t>2</a:t>
            </a:r>
            <a:endParaRPr lang="en-US" dirty="0"/>
          </a:p>
        </p:txBody>
      </p:sp>
      <p:sp>
        <p:nvSpPr>
          <p:cNvPr id="16" name="Rectangle 15">
            <a:extLst>
              <a:ext uri="{FF2B5EF4-FFF2-40B4-BE49-F238E27FC236}">
                <a16:creationId xmlns:a16="http://schemas.microsoft.com/office/drawing/2014/main" id="{0016D233-FC62-4113-A3CB-FE4D423D0413}"/>
              </a:ext>
            </a:extLst>
          </p:cNvPr>
          <p:cNvSpPr/>
          <p:nvPr/>
        </p:nvSpPr>
        <p:spPr>
          <a:xfrm>
            <a:off x="6729418" y="6320702"/>
            <a:ext cx="4908716" cy="246221"/>
          </a:xfrm>
          <a:prstGeom prst="rect">
            <a:avLst/>
          </a:prstGeom>
        </p:spPr>
        <p:txBody>
          <a:bodyPr wrap="none">
            <a:spAutoFit/>
          </a:bodyPr>
          <a:lstStyle/>
          <a:p>
            <a:pPr lvl="0" algn="r"/>
            <a:r>
              <a:rPr lang="en-GB" sz="1000" dirty="0"/>
              <a:t>Source: WARC “Driving effectiveness with direct mail” 2021, 1. JICMAIL, 2. IPA Touchpoints</a:t>
            </a:r>
          </a:p>
        </p:txBody>
      </p:sp>
      <p:sp>
        <p:nvSpPr>
          <p:cNvPr id="17" name="Content Placeholder 1">
            <a:extLst>
              <a:ext uri="{FF2B5EF4-FFF2-40B4-BE49-F238E27FC236}">
                <a16:creationId xmlns:a16="http://schemas.microsoft.com/office/drawing/2014/main" id="{95ED49F3-984C-4682-847B-3D91D59997FB}"/>
              </a:ext>
            </a:extLst>
          </p:cNvPr>
          <p:cNvSpPr txBox="1">
            <a:spLocks/>
          </p:cNvSpPr>
          <p:nvPr/>
        </p:nvSpPr>
        <p:spPr>
          <a:xfrm>
            <a:off x="6083261" y="2522327"/>
            <a:ext cx="5452876" cy="33582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00"/>
              </a:spcBef>
              <a:buClr>
                <a:schemeClr val="accent1"/>
              </a:buClr>
              <a:buFont typeface="Wingdings" panose="05000000000000000000" pitchFamily="2" charset="2"/>
              <a:buChar char="§"/>
            </a:pPr>
            <a:r>
              <a:rPr lang="en-GB" sz="1800" dirty="0"/>
              <a:t>Direct mail is unique as it puts a marketer's message into the homes and hands of consumers and they interact with it multiple times.</a:t>
            </a:r>
          </a:p>
          <a:p>
            <a:pPr>
              <a:spcBef>
                <a:spcPts val="1800"/>
              </a:spcBef>
              <a:spcAft>
                <a:spcPts val="1200"/>
              </a:spcAft>
              <a:buClr>
                <a:schemeClr val="accent1"/>
              </a:buClr>
              <a:buFont typeface="Wingdings" panose="05000000000000000000" pitchFamily="2" charset="2"/>
              <a:buChar char="§"/>
            </a:pPr>
            <a:r>
              <a:rPr lang="en-GB" sz="1800" dirty="0"/>
              <a:t>It drives trust and authenticity to communications.</a:t>
            </a:r>
          </a:p>
          <a:p>
            <a:pPr>
              <a:spcBef>
                <a:spcPts val="1800"/>
              </a:spcBef>
              <a:spcAft>
                <a:spcPts val="1200"/>
              </a:spcAft>
              <a:buClr>
                <a:schemeClr val="accent1"/>
              </a:buClr>
              <a:buFont typeface="Wingdings" panose="05000000000000000000" pitchFamily="2" charset="2"/>
              <a:buChar char="§"/>
            </a:pPr>
            <a:r>
              <a:rPr lang="en-GB" sz="1800" dirty="0"/>
              <a:t>More then nine in 10 (95%) open, read and file mail.</a:t>
            </a:r>
          </a:p>
          <a:p>
            <a:pPr>
              <a:spcBef>
                <a:spcPts val="1800"/>
              </a:spcBef>
              <a:spcAft>
                <a:spcPts val="1200"/>
              </a:spcAft>
              <a:buClr>
                <a:schemeClr val="accent1"/>
              </a:buClr>
              <a:buFont typeface="Wingdings" panose="05000000000000000000" pitchFamily="2" charset="2"/>
              <a:buChar char="§"/>
            </a:pPr>
            <a:r>
              <a:rPr lang="en-GB" sz="1800" dirty="0"/>
              <a:t>Response is either immediate or drives a later action or consideration – so it offers marketers both performance and brand building advantages.</a:t>
            </a:r>
          </a:p>
        </p:txBody>
      </p:sp>
    </p:spTree>
    <p:extLst>
      <p:ext uri="{BB962C8B-B14F-4D97-AF65-F5344CB8AC3E}">
        <p14:creationId xmlns:p14="http://schemas.microsoft.com/office/powerpoint/2010/main" val="2464163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42FD3-43BF-4135-B695-0792B5469865}"/>
              </a:ext>
            </a:extLst>
          </p:cNvPr>
          <p:cNvSpPr>
            <a:spLocks noGrp="1"/>
          </p:cNvSpPr>
          <p:nvPr>
            <p:ph type="title"/>
          </p:nvPr>
        </p:nvSpPr>
        <p:spPr/>
        <p:txBody>
          <a:bodyPr/>
          <a:lstStyle/>
          <a:p>
            <a:r>
              <a:rPr lang="en-GB" dirty="0"/>
              <a:t>Younger audiences welcome mail</a:t>
            </a:r>
          </a:p>
        </p:txBody>
      </p:sp>
      <p:sp>
        <p:nvSpPr>
          <p:cNvPr id="3" name="Text Placeholder 2">
            <a:extLst>
              <a:ext uri="{FF2B5EF4-FFF2-40B4-BE49-F238E27FC236}">
                <a16:creationId xmlns:a16="http://schemas.microsoft.com/office/drawing/2014/main" id="{234B00DB-9459-4063-886A-17EEB807D40F}"/>
              </a:ext>
            </a:extLst>
          </p:cNvPr>
          <p:cNvSpPr>
            <a:spLocks noGrp="1"/>
          </p:cNvSpPr>
          <p:nvPr>
            <p:ph type="body" sz="quarter" idx="11"/>
          </p:nvPr>
        </p:nvSpPr>
        <p:spPr/>
        <p:txBody>
          <a:bodyPr/>
          <a:lstStyle/>
          <a:p>
            <a:r>
              <a:rPr lang="en-GB" dirty="0"/>
              <a:t>Digital natives respond enthusiastically to physical brand experiences</a:t>
            </a:r>
          </a:p>
        </p:txBody>
      </p:sp>
      <p:sp>
        <p:nvSpPr>
          <p:cNvPr id="4" name="Slide Number Placeholder 3">
            <a:extLst>
              <a:ext uri="{FF2B5EF4-FFF2-40B4-BE49-F238E27FC236}">
                <a16:creationId xmlns:a16="http://schemas.microsoft.com/office/drawing/2014/main" id="{23A851A7-7996-47CC-8AEB-339A11FDCDCB}"/>
              </a:ext>
            </a:extLst>
          </p:cNvPr>
          <p:cNvSpPr>
            <a:spLocks noGrp="1"/>
          </p:cNvSpPr>
          <p:nvPr>
            <p:ph type="sldNum" sz="quarter" idx="1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87542D-5C6B-4EB3-96EB-9B37C3D5D2F8}" type="slidenum">
              <a:rPr kumimoji="0" lang="en-GB" sz="1200" b="0" i="0" u="none" strike="noStrike" kern="1200" cap="none" spc="0" normalizeH="0" baseline="0" noProof="0" smtClean="0">
                <a:ln>
                  <a:noFill/>
                </a:ln>
                <a:solidFill>
                  <a:srgbClr val="000000">
                    <a:tint val="75000"/>
                  </a:srgb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srgbClr val="000000">
                  <a:tint val="75000"/>
                </a:srgbClr>
              </a:solidFill>
              <a:effectLst/>
              <a:uLnTx/>
              <a:uFillTx/>
              <a:latin typeface="Calibri"/>
              <a:ea typeface="+mn-ea"/>
              <a:cs typeface="+mn-cs"/>
            </a:endParaRPr>
          </a:p>
        </p:txBody>
      </p:sp>
      <p:sp>
        <p:nvSpPr>
          <p:cNvPr id="38" name="Rectangle 37">
            <a:extLst>
              <a:ext uri="{FF2B5EF4-FFF2-40B4-BE49-F238E27FC236}">
                <a16:creationId xmlns:a16="http://schemas.microsoft.com/office/drawing/2014/main" id="{65B63238-8848-6E42-B9A1-36AE9BC82568}"/>
              </a:ext>
            </a:extLst>
          </p:cNvPr>
          <p:cNvSpPr/>
          <p:nvPr/>
        </p:nvSpPr>
        <p:spPr>
          <a:xfrm>
            <a:off x="6309990" y="6325277"/>
            <a:ext cx="5349541" cy="246221"/>
          </a:xfrm>
          <a:prstGeom prst="rect">
            <a:avLst/>
          </a:prstGeom>
        </p:spPr>
        <p:txBody>
          <a:bodyPr wrap="none">
            <a:spAutoFit/>
          </a:bodyPr>
          <a:lstStyle/>
          <a:p>
            <a:pPr lvl="0" algn="r"/>
            <a:r>
              <a:rPr lang="en-GB" sz="1000" dirty="0"/>
              <a:t>Source: CMO Council &amp; Pitney Bowes, Royal Mail Marketreach &amp; Trinity McQueen, IPA TouchPoints</a:t>
            </a:r>
          </a:p>
        </p:txBody>
      </p:sp>
      <p:sp>
        <p:nvSpPr>
          <p:cNvPr id="27" name="TextBox 26">
            <a:extLst>
              <a:ext uri="{FF2B5EF4-FFF2-40B4-BE49-F238E27FC236}">
                <a16:creationId xmlns:a16="http://schemas.microsoft.com/office/drawing/2014/main" id="{1BE55328-B5A0-4607-B801-60389E357C51}"/>
              </a:ext>
            </a:extLst>
          </p:cNvPr>
          <p:cNvSpPr txBox="1"/>
          <p:nvPr/>
        </p:nvSpPr>
        <p:spPr>
          <a:xfrm>
            <a:off x="8368179" y="4295189"/>
            <a:ext cx="2743199" cy="147732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rgbClr val="000000"/>
                </a:solidFill>
                <a:effectLst/>
                <a:uLnTx/>
                <a:uFillTx/>
                <a:latin typeface="Calibri"/>
                <a:ea typeface="+mn-ea"/>
                <a:cs typeface="+mn-cs"/>
              </a:rPr>
              <a:t>of 15-44 year olds have searched for more information online after receiving mail in the last 12 months.</a:t>
            </a:r>
          </a:p>
        </p:txBody>
      </p:sp>
      <p:sp>
        <p:nvSpPr>
          <p:cNvPr id="32" name="TextBox 31">
            <a:extLst>
              <a:ext uri="{FF2B5EF4-FFF2-40B4-BE49-F238E27FC236}">
                <a16:creationId xmlns:a16="http://schemas.microsoft.com/office/drawing/2014/main" id="{8863AB1D-1FB7-4233-90C5-530E716E5356}"/>
              </a:ext>
            </a:extLst>
          </p:cNvPr>
          <p:cNvSpPr txBox="1"/>
          <p:nvPr/>
        </p:nvSpPr>
        <p:spPr>
          <a:xfrm>
            <a:off x="8796508" y="2218544"/>
            <a:ext cx="188654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Calibri"/>
                <a:ea typeface="+mn-ea"/>
                <a:cs typeface="+mn-cs"/>
              </a:rPr>
              <a:t>Mail drives action</a:t>
            </a:r>
          </a:p>
        </p:txBody>
      </p:sp>
      <p:grpSp>
        <p:nvGrpSpPr>
          <p:cNvPr id="13" name="Group 12">
            <a:extLst>
              <a:ext uri="{FF2B5EF4-FFF2-40B4-BE49-F238E27FC236}">
                <a16:creationId xmlns:a16="http://schemas.microsoft.com/office/drawing/2014/main" id="{C816F30F-8600-A14B-A16B-DA8B5A8AFEA7}"/>
              </a:ext>
            </a:extLst>
          </p:cNvPr>
          <p:cNvGrpSpPr/>
          <p:nvPr/>
        </p:nvGrpSpPr>
        <p:grpSpPr>
          <a:xfrm>
            <a:off x="8627135" y="2778855"/>
            <a:ext cx="2225289" cy="1571170"/>
            <a:chOff x="8650845" y="2493294"/>
            <a:chExt cx="2225289" cy="1571170"/>
          </a:xfrm>
        </p:grpSpPr>
        <p:sp>
          <p:nvSpPr>
            <p:cNvPr id="24" name="TextBox 23">
              <a:extLst>
                <a:ext uri="{FF2B5EF4-FFF2-40B4-BE49-F238E27FC236}">
                  <a16:creationId xmlns:a16="http://schemas.microsoft.com/office/drawing/2014/main" id="{6886C01D-6A1E-4E52-BCA9-41ECDC068753}"/>
                </a:ext>
              </a:extLst>
            </p:cNvPr>
            <p:cNvSpPr txBox="1"/>
            <p:nvPr/>
          </p:nvSpPr>
          <p:spPr>
            <a:xfrm>
              <a:off x="8650845" y="2637500"/>
              <a:ext cx="2225289" cy="142696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effectLst/>
                  <a:uLnTx/>
                  <a:uFillTx/>
                  <a:latin typeface="Century Gothic"/>
                  <a:ea typeface="+mn-ea"/>
                  <a:cs typeface="+mn-cs"/>
                </a:rPr>
                <a:t>42</a:t>
              </a:r>
              <a:r>
                <a:rPr kumimoji="0" lang="en-GB" sz="6000" b="1" i="0" u="none" strike="noStrike" kern="1200" cap="none" spc="0" normalizeH="0" noProof="0" dirty="0">
                  <a:ln>
                    <a:noFill/>
                  </a:ln>
                  <a:solidFill>
                    <a:srgbClr val="E32019"/>
                  </a:solidFill>
                  <a:effectLst/>
                  <a:uLnTx/>
                  <a:uFillTx/>
                  <a:latin typeface="Century Gothic"/>
                  <a:ea typeface="+mn-ea"/>
                  <a:cs typeface="+mn-cs"/>
                </a:rPr>
                <a:t>%</a:t>
              </a:r>
              <a:endParaRPr kumimoji="0" lang="en-GB" sz="3200" b="1" i="0" u="none" strike="noStrike" kern="1200" cap="none" spc="0" normalizeH="0" noProof="0" dirty="0">
                <a:ln>
                  <a:noFill/>
                </a:ln>
                <a:solidFill>
                  <a:srgbClr val="E32019"/>
                </a:solidFill>
                <a:effectLst/>
                <a:uLnTx/>
                <a:uFillTx/>
                <a:latin typeface="Century Gothic"/>
                <a:ea typeface="+mn-ea"/>
                <a:cs typeface="+mn-cs"/>
              </a:endParaRPr>
            </a:p>
          </p:txBody>
        </p:sp>
        <p:pic>
          <p:nvPicPr>
            <p:cNvPr id="5" name="Picture 4">
              <a:extLst>
                <a:ext uri="{FF2B5EF4-FFF2-40B4-BE49-F238E27FC236}">
                  <a16:creationId xmlns:a16="http://schemas.microsoft.com/office/drawing/2014/main" id="{06CEA083-EE2A-614C-8EEA-E352E6E73AD5}"/>
                </a:ext>
              </a:extLst>
            </p:cNvPr>
            <p:cNvPicPr>
              <a:picLocks noChangeAspect="1"/>
            </p:cNvPicPr>
            <p:nvPr/>
          </p:nvPicPr>
          <p:blipFill>
            <a:blip r:embed="rId3"/>
            <a:stretch>
              <a:fillRect/>
            </a:stretch>
          </p:blipFill>
          <p:spPr>
            <a:xfrm>
              <a:off x="9901503" y="2493294"/>
              <a:ext cx="745811" cy="745811"/>
            </a:xfrm>
            <a:prstGeom prst="rect">
              <a:avLst/>
            </a:prstGeom>
          </p:spPr>
        </p:pic>
      </p:grpSp>
      <p:sp>
        <p:nvSpPr>
          <p:cNvPr id="26" name="TextBox 25">
            <a:extLst>
              <a:ext uri="{FF2B5EF4-FFF2-40B4-BE49-F238E27FC236}">
                <a16:creationId xmlns:a16="http://schemas.microsoft.com/office/drawing/2014/main" id="{50326B0B-193D-4226-ADB5-106C424563D9}"/>
              </a:ext>
            </a:extLst>
          </p:cNvPr>
          <p:cNvSpPr txBox="1"/>
          <p:nvPr/>
        </p:nvSpPr>
        <p:spPr>
          <a:xfrm>
            <a:off x="4718404" y="4295189"/>
            <a:ext cx="258145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rgbClr val="000000"/>
                </a:solidFill>
                <a:effectLst/>
                <a:uLnTx/>
                <a:uFillTx/>
                <a:latin typeface="Calibri"/>
                <a:ea typeface="+mn-ea"/>
                <a:cs typeface="+mn-cs"/>
              </a:rPr>
              <a:t>of 15 to 24 year olds are more likely to trust mail than any other age group.</a:t>
            </a:r>
          </a:p>
        </p:txBody>
      </p:sp>
      <p:sp>
        <p:nvSpPr>
          <p:cNvPr id="31" name="TextBox 30">
            <a:extLst>
              <a:ext uri="{FF2B5EF4-FFF2-40B4-BE49-F238E27FC236}">
                <a16:creationId xmlns:a16="http://schemas.microsoft.com/office/drawing/2014/main" id="{A90E47BE-90D1-44A9-B67E-77B3FDCD45BC}"/>
              </a:ext>
            </a:extLst>
          </p:cNvPr>
          <p:cNvSpPr txBox="1"/>
          <p:nvPr/>
        </p:nvSpPr>
        <p:spPr>
          <a:xfrm>
            <a:off x="5024889" y="2218544"/>
            <a:ext cx="196848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Calibri"/>
                <a:ea typeface="+mn-ea"/>
                <a:cs typeface="+mn-cs"/>
              </a:rPr>
              <a:t>A question of trust</a:t>
            </a:r>
          </a:p>
        </p:txBody>
      </p:sp>
      <p:grpSp>
        <p:nvGrpSpPr>
          <p:cNvPr id="11" name="Group 10">
            <a:extLst>
              <a:ext uri="{FF2B5EF4-FFF2-40B4-BE49-F238E27FC236}">
                <a16:creationId xmlns:a16="http://schemas.microsoft.com/office/drawing/2014/main" id="{62F0FBF2-C8AF-DD45-8C06-3BA44567ED1A}"/>
              </a:ext>
            </a:extLst>
          </p:cNvPr>
          <p:cNvGrpSpPr/>
          <p:nvPr/>
        </p:nvGrpSpPr>
        <p:grpSpPr>
          <a:xfrm>
            <a:off x="4863627" y="2604860"/>
            <a:ext cx="2291012" cy="1745165"/>
            <a:chOff x="4897262" y="2319299"/>
            <a:chExt cx="2291012" cy="1745165"/>
          </a:xfrm>
        </p:grpSpPr>
        <p:pic>
          <p:nvPicPr>
            <p:cNvPr id="17" name="Picture 16">
              <a:extLst>
                <a:ext uri="{FF2B5EF4-FFF2-40B4-BE49-F238E27FC236}">
                  <a16:creationId xmlns:a16="http://schemas.microsoft.com/office/drawing/2014/main" id="{82BA1EC2-9D9E-1A4A-AB45-06A6D7F06A5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09990" y="2319299"/>
              <a:ext cx="708721" cy="919806"/>
            </a:xfrm>
            <a:prstGeom prst="rect">
              <a:avLst/>
            </a:prstGeom>
          </p:spPr>
        </p:pic>
        <p:sp>
          <p:nvSpPr>
            <p:cNvPr id="39" name="TextBox 38">
              <a:extLst>
                <a:ext uri="{FF2B5EF4-FFF2-40B4-BE49-F238E27FC236}">
                  <a16:creationId xmlns:a16="http://schemas.microsoft.com/office/drawing/2014/main" id="{A1AE8D6B-E8AB-8149-BFDA-C6015F9081FE}"/>
                </a:ext>
              </a:extLst>
            </p:cNvPr>
            <p:cNvSpPr txBox="1"/>
            <p:nvPr/>
          </p:nvSpPr>
          <p:spPr>
            <a:xfrm>
              <a:off x="4897262" y="2637500"/>
              <a:ext cx="2291012" cy="142696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effectLst/>
                  <a:uLnTx/>
                  <a:uFillTx/>
                  <a:latin typeface="Century Gothic"/>
                  <a:ea typeface="+mn-ea"/>
                  <a:cs typeface="+mn-cs"/>
                </a:rPr>
                <a:t>45</a:t>
              </a:r>
              <a:r>
                <a:rPr kumimoji="0" lang="en-GB" sz="6000" b="1" i="0" u="none" strike="noStrike" kern="1200" cap="none" spc="0" normalizeH="0" noProof="0" dirty="0">
                  <a:ln>
                    <a:noFill/>
                  </a:ln>
                  <a:solidFill>
                    <a:srgbClr val="E32019"/>
                  </a:solidFill>
                  <a:effectLst/>
                  <a:uLnTx/>
                  <a:uFillTx/>
                  <a:latin typeface="Century Gothic"/>
                  <a:ea typeface="+mn-ea"/>
                  <a:cs typeface="+mn-cs"/>
                </a:rPr>
                <a:t>%</a:t>
              </a:r>
              <a:endParaRPr kumimoji="0" lang="en-GB" sz="3200" b="1" i="0" u="none" strike="noStrike" kern="1200" cap="none" spc="0" normalizeH="0" noProof="0" dirty="0">
                <a:ln>
                  <a:noFill/>
                </a:ln>
                <a:solidFill>
                  <a:srgbClr val="E32019"/>
                </a:solidFill>
                <a:effectLst/>
                <a:uLnTx/>
                <a:uFillTx/>
                <a:latin typeface="Century Gothic"/>
                <a:ea typeface="+mn-ea"/>
                <a:cs typeface="+mn-cs"/>
              </a:endParaRPr>
            </a:p>
          </p:txBody>
        </p:sp>
      </p:grpSp>
      <p:sp>
        <p:nvSpPr>
          <p:cNvPr id="25" name="TextBox 24">
            <a:extLst>
              <a:ext uri="{FF2B5EF4-FFF2-40B4-BE49-F238E27FC236}">
                <a16:creationId xmlns:a16="http://schemas.microsoft.com/office/drawing/2014/main" id="{A681F402-9D1B-4D49-928A-EB89C85D322E}"/>
              </a:ext>
            </a:extLst>
          </p:cNvPr>
          <p:cNvSpPr txBox="1"/>
          <p:nvPr/>
        </p:nvSpPr>
        <p:spPr>
          <a:xfrm>
            <a:off x="647482" y="4295189"/>
            <a:ext cx="2810092"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rgbClr val="000000"/>
                </a:solidFill>
                <a:effectLst/>
                <a:uLnTx/>
                <a:uFillTx/>
                <a:latin typeface="Calibri"/>
                <a:ea typeface="+mn-ea"/>
                <a:cs typeface="+mn-cs"/>
              </a:rPr>
              <a:t>of Gen Z consumers prefer brand experiences that combine physical and digital.</a:t>
            </a:r>
          </a:p>
        </p:txBody>
      </p:sp>
      <p:sp>
        <p:nvSpPr>
          <p:cNvPr id="30" name="TextBox 29">
            <a:extLst>
              <a:ext uri="{FF2B5EF4-FFF2-40B4-BE49-F238E27FC236}">
                <a16:creationId xmlns:a16="http://schemas.microsoft.com/office/drawing/2014/main" id="{1597D8D5-B9C6-429B-BF17-6D80D78D9BD0}"/>
              </a:ext>
            </a:extLst>
          </p:cNvPr>
          <p:cNvSpPr txBox="1"/>
          <p:nvPr/>
        </p:nvSpPr>
        <p:spPr>
          <a:xfrm>
            <a:off x="1049123" y="2218544"/>
            <a:ext cx="200022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Calibri"/>
                <a:ea typeface="+mn-ea"/>
                <a:cs typeface="+mn-cs"/>
              </a:rPr>
              <a:t>The rise of phygital</a:t>
            </a:r>
          </a:p>
        </p:txBody>
      </p:sp>
      <p:grpSp>
        <p:nvGrpSpPr>
          <p:cNvPr id="12" name="Group 11">
            <a:extLst>
              <a:ext uri="{FF2B5EF4-FFF2-40B4-BE49-F238E27FC236}">
                <a16:creationId xmlns:a16="http://schemas.microsoft.com/office/drawing/2014/main" id="{41C93313-1294-5442-8378-700B09C6BC98}"/>
              </a:ext>
            </a:extLst>
          </p:cNvPr>
          <p:cNvGrpSpPr/>
          <p:nvPr/>
        </p:nvGrpSpPr>
        <p:grpSpPr>
          <a:xfrm>
            <a:off x="936593" y="2737848"/>
            <a:ext cx="2225289" cy="1754873"/>
            <a:chOff x="1012549" y="2452287"/>
            <a:chExt cx="2225289" cy="1754873"/>
          </a:xfrm>
        </p:grpSpPr>
        <p:sp>
          <p:nvSpPr>
            <p:cNvPr id="19" name="TextBox 18">
              <a:extLst>
                <a:ext uri="{FF2B5EF4-FFF2-40B4-BE49-F238E27FC236}">
                  <a16:creationId xmlns:a16="http://schemas.microsoft.com/office/drawing/2014/main" id="{403FC136-868E-4B53-846B-AABDBC91DFF8}"/>
                </a:ext>
              </a:extLst>
            </p:cNvPr>
            <p:cNvSpPr txBox="1"/>
            <p:nvPr/>
          </p:nvSpPr>
          <p:spPr>
            <a:xfrm>
              <a:off x="1012549" y="2637500"/>
              <a:ext cx="2225289" cy="156966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effectLst/>
                  <a:uLnTx/>
                  <a:uFillTx/>
                  <a:latin typeface="Century Gothic"/>
                  <a:ea typeface="+mn-ea"/>
                  <a:cs typeface="+mn-cs"/>
                </a:rPr>
                <a:t>88</a:t>
              </a:r>
              <a:r>
                <a:rPr kumimoji="0" lang="en-GB" sz="6000" b="1" i="0" u="none" strike="noStrike" kern="1200" cap="none" spc="0" normalizeH="0" noProof="0" dirty="0">
                  <a:ln>
                    <a:noFill/>
                  </a:ln>
                  <a:solidFill>
                    <a:srgbClr val="E32019"/>
                  </a:solidFill>
                  <a:effectLst/>
                  <a:uLnTx/>
                  <a:uFillTx/>
                  <a:latin typeface="Century Gothic"/>
                  <a:ea typeface="+mn-ea"/>
                  <a:cs typeface="+mn-cs"/>
                </a:rPr>
                <a:t>%</a:t>
              </a:r>
              <a:endParaRPr kumimoji="0" lang="en-GB" sz="3200" b="1" i="0" u="none" strike="noStrike" kern="1200" cap="none" spc="0" normalizeH="0" noProof="0" dirty="0">
                <a:ln>
                  <a:noFill/>
                </a:ln>
                <a:solidFill>
                  <a:srgbClr val="E32019"/>
                </a:solidFill>
                <a:effectLst/>
                <a:uLnTx/>
                <a:uFillTx/>
                <a:latin typeface="Century Gothic"/>
                <a:ea typeface="+mn-ea"/>
                <a:cs typeface="+mn-cs"/>
              </a:endParaRPr>
            </a:p>
          </p:txBody>
        </p:sp>
        <p:pic>
          <p:nvPicPr>
            <p:cNvPr id="10" name="Picture 9">
              <a:extLst>
                <a:ext uri="{FF2B5EF4-FFF2-40B4-BE49-F238E27FC236}">
                  <a16:creationId xmlns:a16="http://schemas.microsoft.com/office/drawing/2014/main" id="{3551F67C-FD61-EB41-978B-38923C7704A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60394" y="2452287"/>
              <a:ext cx="761707" cy="786818"/>
            </a:xfrm>
            <a:prstGeom prst="rect">
              <a:avLst/>
            </a:prstGeom>
          </p:spPr>
        </p:pic>
      </p:grpSp>
    </p:spTree>
    <p:extLst>
      <p:ext uri="{BB962C8B-B14F-4D97-AF65-F5344CB8AC3E}">
        <p14:creationId xmlns:p14="http://schemas.microsoft.com/office/powerpoint/2010/main" val="3691013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E9C71-7963-4253-8419-AF160F92AAAF}"/>
              </a:ext>
            </a:extLst>
          </p:cNvPr>
          <p:cNvSpPr>
            <a:spLocks noGrp="1"/>
          </p:cNvSpPr>
          <p:nvPr>
            <p:ph type="title"/>
          </p:nvPr>
        </p:nvSpPr>
        <p:spPr>
          <a:xfrm>
            <a:off x="486000" y="414000"/>
            <a:ext cx="5784172" cy="475686"/>
          </a:xfrm>
        </p:spPr>
        <p:txBody>
          <a:bodyPr/>
          <a:lstStyle/>
          <a:p>
            <a:r>
              <a:rPr lang="en-GB" dirty="0"/>
              <a:t>Technology innovations drive participation </a:t>
            </a:r>
            <a:br>
              <a:rPr lang="en-GB" dirty="0"/>
            </a:br>
            <a:endParaRPr lang="en-GB" dirty="0"/>
          </a:p>
        </p:txBody>
      </p:sp>
      <p:sp>
        <p:nvSpPr>
          <p:cNvPr id="4" name="Slide Number Placeholder 3">
            <a:extLst>
              <a:ext uri="{FF2B5EF4-FFF2-40B4-BE49-F238E27FC236}">
                <a16:creationId xmlns:a16="http://schemas.microsoft.com/office/drawing/2014/main" id="{7D4E3310-D8B4-4321-BF8E-C372D20AD4AA}"/>
              </a:ext>
            </a:extLst>
          </p:cNvPr>
          <p:cNvSpPr>
            <a:spLocks noGrp="1"/>
          </p:cNvSpPr>
          <p:nvPr>
            <p:ph type="sldNum" sz="quarter" idx="15"/>
          </p:nvPr>
        </p:nvSpPr>
        <p:spPr/>
        <p:txBody>
          <a:bodyPr/>
          <a:lstStyle/>
          <a:p>
            <a:fld id="{3787542D-5C6B-4EB3-96EB-9B37C3D5D2F8}" type="slidenum">
              <a:rPr lang="en-GB" smtClean="0"/>
              <a:t>12</a:t>
            </a:fld>
            <a:endParaRPr lang="en-GB" dirty="0"/>
          </a:p>
        </p:txBody>
      </p:sp>
      <p:sp>
        <p:nvSpPr>
          <p:cNvPr id="13" name="Content Placeholder 4">
            <a:extLst>
              <a:ext uri="{FF2B5EF4-FFF2-40B4-BE49-F238E27FC236}">
                <a16:creationId xmlns:a16="http://schemas.microsoft.com/office/drawing/2014/main" id="{83F3B31B-2E9F-4FC9-86A5-7B639E7102DB}"/>
              </a:ext>
            </a:extLst>
          </p:cNvPr>
          <p:cNvSpPr txBox="1">
            <a:spLocks/>
          </p:cNvSpPr>
          <p:nvPr/>
        </p:nvSpPr>
        <p:spPr>
          <a:xfrm>
            <a:off x="415234" y="2145939"/>
            <a:ext cx="5649107" cy="2462652"/>
          </a:xfrm>
          <a:prstGeom prst="rect">
            <a:avLst/>
          </a:prstGeom>
        </p:spPr>
        <p:txBody>
          <a:bodyPr/>
          <a:lstStyle>
            <a:lvl1pPr marL="228600" indent="-228600" algn="l" defTabSz="914400" rtl="0" eaLnBrk="1" latinLnBrk="0" hangingPunct="1">
              <a:lnSpc>
                <a:spcPct val="90000"/>
              </a:lnSpc>
              <a:spcBef>
                <a:spcPts val="1000"/>
              </a:spcBef>
              <a:buClr>
                <a:schemeClr val="accent1"/>
              </a:buClr>
              <a:buSzPct val="100000"/>
              <a:buFont typeface="Wingdings" panose="05000000000000000000" pitchFamily="2" charset="2"/>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100000"/>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100000"/>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100000"/>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100000"/>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Wingdings" panose="05000000000000000000" pitchFamily="2" charset="2"/>
              <a:buNone/>
            </a:pPr>
            <a:r>
              <a:rPr lang="en-GB" dirty="0"/>
              <a:t>Marketers are looking to use new tools that help consumers deepen their interaction as well as bridge the gap between paper and digital. </a:t>
            </a:r>
          </a:p>
          <a:p>
            <a:pPr marL="0" indent="0">
              <a:lnSpc>
                <a:spcPct val="100000"/>
              </a:lnSpc>
              <a:buFont typeface="Wingdings" panose="05000000000000000000" pitchFamily="2" charset="2"/>
              <a:buNone/>
            </a:pPr>
            <a:r>
              <a:rPr lang="en-GB" dirty="0"/>
              <a:t>Technology can take things a step further with augmented reality experiences that will allow an image within a piece of content to come to life or QR codes that can be natively scanned with a smartphone to open up a bespoke landing page for the relevant product, service or offer. </a:t>
            </a:r>
          </a:p>
        </p:txBody>
      </p:sp>
      <p:sp>
        <p:nvSpPr>
          <p:cNvPr id="14" name="TextBox 13">
            <a:extLst>
              <a:ext uri="{FF2B5EF4-FFF2-40B4-BE49-F238E27FC236}">
                <a16:creationId xmlns:a16="http://schemas.microsoft.com/office/drawing/2014/main" id="{DC3D6197-FAD6-45FA-8BF3-D868F12516A3}"/>
              </a:ext>
            </a:extLst>
          </p:cNvPr>
          <p:cNvSpPr txBox="1"/>
          <p:nvPr/>
        </p:nvSpPr>
        <p:spPr>
          <a:xfrm>
            <a:off x="631055" y="4997558"/>
            <a:ext cx="2736771" cy="1200329"/>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n-GB" dirty="0">
                <a:solidFill>
                  <a:srgbClr val="000000"/>
                </a:solidFill>
                <a:latin typeface="Calibri"/>
              </a:rPr>
              <a:t>have scanned in a QR code from mail to interact with a brand online</a:t>
            </a:r>
            <a:endParaRPr kumimoji="0" lang="en-GB" b="0" i="0" u="none" strike="noStrike" kern="1200" cap="none" spc="0" normalizeH="0" baseline="0" noProof="0" dirty="0">
              <a:ln>
                <a:noFill/>
              </a:ln>
              <a:solidFill>
                <a:srgbClr val="000000"/>
              </a:solidFill>
              <a:effectLst/>
              <a:uLnTx/>
              <a:uFillTx/>
              <a:latin typeface="Calibri"/>
              <a:ea typeface="+mn-ea"/>
              <a:cs typeface="+mn-cs"/>
            </a:endParaRPr>
          </a:p>
        </p:txBody>
      </p:sp>
      <p:pic>
        <p:nvPicPr>
          <p:cNvPr id="15" name="Picture 14">
            <a:extLst>
              <a:ext uri="{FF2B5EF4-FFF2-40B4-BE49-F238E27FC236}">
                <a16:creationId xmlns:a16="http://schemas.microsoft.com/office/drawing/2014/main" id="{DEB67D60-28FB-491D-8706-6D0650BDC10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94894" y="4681468"/>
            <a:ext cx="1057217" cy="1044084"/>
          </a:xfrm>
          <a:prstGeom prst="rect">
            <a:avLst/>
          </a:prstGeom>
        </p:spPr>
      </p:pic>
      <p:sp>
        <p:nvSpPr>
          <p:cNvPr id="16" name="TextBox 15">
            <a:extLst>
              <a:ext uri="{FF2B5EF4-FFF2-40B4-BE49-F238E27FC236}">
                <a16:creationId xmlns:a16="http://schemas.microsoft.com/office/drawing/2014/main" id="{80D319CA-7D0A-4DA6-848F-CD92F84617FF}"/>
              </a:ext>
            </a:extLst>
          </p:cNvPr>
          <p:cNvSpPr txBox="1"/>
          <p:nvPr/>
        </p:nvSpPr>
        <p:spPr>
          <a:xfrm>
            <a:off x="3250592" y="4681468"/>
            <a:ext cx="1734261" cy="118902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800" b="1" i="0" u="none" strike="noStrike" kern="1200" cap="none" spc="0" normalizeH="0" baseline="0" noProof="0" dirty="0">
                <a:ln>
                  <a:noFill/>
                </a:ln>
                <a:effectLst/>
                <a:uLnTx/>
                <a:uFillTx/>
                <a:latin typeface="Century Gothic"/>
                <a:ea typeface="+mn-ea"/>
                <a:cs typeface="+mn-cs"/>
              </a:rPr>
              <a:t>84</a:t>
            </a:r>
            <a:r>
              <a:rPr kumimoji="0" lang="en-GB" sz="5400" b="1" i="0" u="none" strike="noStrike" kern="1200" cap="none" spc="0" normalizeH="0" noProof="0" dirty="0">
                <a:ln>
                  <a:noFill/>
                </a:ln>
                <a:solidFill>
                  <a:srgbClr val="E32019"/>
                </a:solidFill>
                <a:effectLst/>
                <a:uLnTx/>
                <a:uFillTx/>
                <a:latin typeface="Century Gothic"/>
                <a:ea typeface="+mn-ea"/>
                <a:cs typeface="+mn-cs"/>
              </a:rPr>
              <a:t>%</a:t>
            </a:r>
            <a:endParaRPr kumimoji="0" lang="en-GB" sz="3200" b="1" i="0" u="none" strike="noStrike" kern="1200" cap="none" spc="0" normalizeH="0" noProof="0" dirty="0">
              <a:ln>
                <a:noFill/>
              </a:ln>
              <a:solidFill>
                <a:srgbClr val="E32019"/>
              </a:solidFill>
              <a:effectLst/>
              <a:uLnTx/>
              <a:uFillTx/>
              <a:latin typeface="Century Gothic"/>
              <a:ea typeface="+mn-ea"/>
              <a:cs typeface="+mn-cs"/>
            </a:endParaRPr>
          </a:p>
        </p:txBody>
      </p:sp>
      <p:pic>
        <p:nvPicPr>
          <p:cNvPr id="17" name="Picture Placeholder 6" descr="A person using a phone&#10;&#10;Description automatically generated">
            <a:extLst>
              <a:ext uri="{FF2B5EF4-FFF2-40B4-BE49-F238E27FC236}">
                <a16:creationId xmlns:a16="http://schemas.microsoft.com/office/drawing/2014/main" id="{206D7ACE-CCD1-4F1D-8C42-04DCC3E2DBF2}"/>
              </a:ext>
            </a:extLst>
          </p:cNvPr>
          <p:cNvPicPr>
            <a:picLocks noChangeAspect="1"/>
          </p:cNvPicPr>
          <p:nvPr/>
        </p:nvPicPr>
        <p:blipFill>
          <a:blip r:embed="rId3" cstate="screen">
            <a:extLst>
              <a:ext uri="{28A0092B-C50C-407E-A947-70E740481C1C}">
                <a14:useLocalDpi xmlns:a14="http://schemas.microsoft.com/office/drawing/2010/main"/>
              </a:ext>
            </a:extLst>
          </a:blip>
          <a:srcRect l="23878" r="23878"/>
          <a:stretch>
            <a:fillRect/>
          </a:stretch>
        </p:blipFill>
        <p:spPr>
          <a:xfrm>
            <a:off x="6127659" y="0"/>
            <a:ext cx="6096003" cy="6858000"/>
          </a:xfrm>
          <a:prstGeom prst="rect">
            <a:avLst/>
          </a:prstGeom>
        </p:spPr>
      </p:pic>
      <p:sp>
        <p:nvSpPr>
          <p:cNvPr id="18" name="Rectangle 17">
            <a:extLst>
              <a:ext uri="{FF2B5EF4-FFF2-40B4-BE49-F238E27FC236}">
                <a16:creationId xmlns:a16="http://schemas.microsoft.com/office/drawing/2014/main" id="{B2E7A150-B323-4CA8-ABDB-B5DE578AD7FD}"/>
              </a:ext>
            </a:extLst>
          </p:cNvPr>
          <p:cNvSpPr/>
          <p:nvPr/>
        </p:nvSpPr>
        <p:spPr>
          <a:xfrm>
            <a:off x="781745" y="6338576"/>
            <a:ext cx="3569842" cy="253916"/>
          </a:xfrm>
          <a:prstGeom prst="rect">
            <a:avLst/>
          </a:prstGeom>
        </p:spPr>
        <p:txBody>
          <a:bodyPr wrap="square">
            <a:spAutoFit/>
          </a:bodyPr>
          <a:lstStyle/>
          <a:p>
            <a:r>
              <a:rPr lang="en-GB" sz="1000" dirty="0">
                <a:solidFill>
                  <a:schemeClr val="bg1">
                    <a:lumMod val="50000"/>
                  </a:schemeClr>
                </a:solidFill>
              </a:rPr>
              <a:t>Source: WARC “Driving effectiveness with direct mail” 2021 </a:t>
            </a:r>
          </a:p>
        </p:txBody>
      </p:sp>
    </p:spTree>
    <p:extLst>
      <p:ext uri="{BB962C8B-B14F-4D97-AF65-F5344CB8AC3E}">
        <p14:creationId xmlns:p14="http://schemas.microsoft.com/office/powerpoint/2010/main" val="2552653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39EFCB-2F71-4723-AA9D-E44113DDB1F8}"/>
              </a:ext>
            </a:extLst>
          </p:cNvPr>
          <p:cNvSpPr>
            <a:spLocks noGrp="1"/>
          </p:cNvSpPr>
          <p:nvPr>
            <p:ph type="body" sz="quarter" idx="25"/>
          </p:nvPr>
        </p:nvSpPr>
        <p:spPr/>
        <p:txBody>
          <a:bodyPr/>
          <a:lstStyle/>
          <a:p>
            <a:r>
              <a:rPr lang="en-GB" dirty="0"/>
              <a:t>1.</a:t>
            </a:r>
          </a:p>
        </p:txBody>
      </p:sp>
      <p:sp>
        <p:nvSpPr>
          <p:cNvPr id="4" name="Text Placeholder 3">
            <a:extLst>
              <a:ext uri="{FF2B5EF4-FFF2-40B4-BE49-F238E27FC236}">
                <a16:creationId xmlns:a16="http://schemas.microsoft.com/office/drawing/2014/main" id="{6A1537AF-7227-4F17-9BBC-E00EDCFE34C8}"/>
              </a:ext>
            </a:extLst>
          </p:cNvPr>
          <p:cNvSpPr>
            <a:spLocks noGrp="1"/>
          </p:cNvSpPr>
          <p:nvPr>
            <p:ph type="body" sz="quarter" idx="26"/>
          </p:nvPr>
        </p:nvSpPr>
        <p:spPr/>
        <p:txBody>
          <a:bodyPr/>
          <a:lstStyle/>
          <a:p>
            <a:r>
              <a:rPr lang="en-GB" dirty="0"/>
              <a:t>2.</a:t>
            </a:r>
          </a:p>
        </p:txBody>
      </p:sp>
      <p:sp>
        <p:nvSpPr>
          <p:cNvPr id="5" name="Text Placeholder 4">
            <a:extLst>
              <a:ext uri="{FF2B5EF4-FFF2-40B4-BE49-F238E27FC236}">
                <a16:creationId xmlns:a16="http://schemas.microsoft.com/office/drawing/2014/main" id="{BA482618-C77E-48DD-AFB3-FF80AB6102D9}"/>
              </a:ext>
            </a:extLst>
          </p:cNvPr>
          <p:cNvSpPr>
            <a:spLocks noGrp="1"/>
          </p:cNvSpPr>
          <p:nvPr>
            <p:ph type="body" sz="quarter" idx="27"/>
          </p:nvPr>
        </p:nvSpPr>
        <p:spPr/>
        <p:txBody>
          <a:bodyPr/>
          <a:lstStyle/>
          <a:p>
            <a:r>
              <a:rPr lang="en-GB" dirty="0"/>
              <a:t>3.</a:t>
            </a:r>
          </a:p>
        </p:txBody>
      </p:sp>
      <p:sp>
        <p:nvSpPr>
          <p:cNvPr id="6" name="Text Placeholder 5">
            <a:extLst>
              <a:ext uri="{FF2B5EF4-FFF2-40B4-BE49-F238E27FC236}">
                <a16:creationId xmlns:a16="http://schemas.microsoft.com/office/drawing/2014/main" id="{2F092865-D28E-4924-AD47-5A9955D0E6C6}"/>
              </a:ext>
            </a:extLst>
          </p:cNvPr>
          <p:cNvSpPr>
            <a:spLocks noGrp="1"/>
          </p:cNvSpPr>
          <p:nvPr>
            <p:ph type="body" sz="quarter" idx="28"/>
          </p:nvPr>
        </p:nvSpPr>
        <p:spPr/>
        <p:txBody>
          <a:bodyPr/>
          <a:lstStyle/>
          <a:p>
            <a:pPr>
              <a:spcBef>
                <a:spcPts val="0"/>
              </a:spcBef>
              <a:buClr>
                <a:schemeClr val="accent1"/>
              </a:buClr>
            </a:pPr>
            <a:r>
              <a:rPr lang="en-GB" sz="1800" dirty="0">
                <a:latin typeface="+mn-lt"/>
              </a:rPr>
              <a:t>Start by putting the right framework in place, with all of your metrics and measurement points agreed up front you can track more accurately.</a:t>
            </a:r>
          </a:p>
          <a:p>
            <a:endParaRPr lang="en-GB" dirty="0"/>
          </a:p>
        </p:txBody>
      </p:sp>
      <p:sp>
        <p:nvSpPr>
          <p:cNvPr id="7" name="Text Placeholder 6">
            <a:extLst>
              <a:ext uri="{FF2B5EF4-FFF2-40B4-BE49-F238E27FC236}">
                <a16:creationId xmlns:a16="http://schemas.microsoft.com/office/drawing/2014/main" id="{799F850A-2E7A-44E7-8354-03EF7F48BC49}"/>
              </a:ext>
            </a:extLst>
          </p:cNvPr>
          <p:cNvSpPr>
            <a:spLocks noGrp="1"/>
          </p:cNvSpPr>
          <p:nvPr>
            <p:ph type="body" sz="quarter" idx="29"/>
          </p:nvPr>
        </p:nvSpPr>
        <p:spPr/>
        <p:txBody>
          <a:bodyPr/>
          <a:lstStyle/>
          <a:p>
            <a:r>
              <a:rPr lang="en-GB" sz="1800" dirty="0">
                <a:latin typeface="+mn-lt"/>
              </a:rPr>
              <a:t>Use tracking mechanics like QR codes, coupon codes and so on to improve your ability to track actual response rates.</a:t>
            </a:r>
          </a:p>
          <a:p>
            <a:endParaRPr lang="en-GB" dirty="0"/>
          </a:p>
        </p:txBody>
      </p:sp>
      <p:sp>
        <p:nvSpPr>
          <p:cNvPr id="8" name="Text Placeholder 7">
            <a:extLst>
              <a:ext uri="{FF2B5EF4-FFF2-40B4-BE49-F238E27FC236}">
                <a16:creationId xmlns:a16="http://schemas.microsoft.com/office/drawing/2014/main" id="{B4F8213C-8D9C-4B41-A718-CB098EBC7244}"/>
              </a:ext>
            </a:extLst>
          </p:cNvPr>
          <p:cNvSpPr>
            <a:spLocks noGrp="1"/>
          </p:cNvSpPr>
          <p:nvPr>
            <p:ph type="body" sz="quarter" idx="30"/>
          </p:nvPr>
        </p:nvSpPr>
        <p:spPr/>
        <p:txBody>
          <a:bodyPr/>
          <a:lstStyle/>
          <a:p>
            <a:r>
              <a:rPr lang="en-US" sz="1800" dirty="0">
                <a:latin typeface="+mn-lt"/>
              </a:rPr>
              <a:t>Use the metrics to measure outcomes that are most important to your business:  Cost per acquisition to lifetime value.</a:t>
            </a:r>
          </a:p>
          <a:p>
            <a:endParaRPr lang="en-GB" dirty="0"/>
          </a:p>
        </p:txBody>
      </p:sp>
      <p:sp>
        <p:nvSpPr>
          <p:cNvPr id="9" name="Text Placeholder 8">
            <a:extLst>
              <a:ext uri="{FF2B5EF4-FFF2-40B4-BE49-F238E27FC236}">
                <a16:creationId xmlns:a16="http://schemas.microsoft.com/office/drawing/2014/main" id="{7B728A62-C991-41D8-8904-D279BA2673CE}"/>
              </a:ext>
            </a:extLst>
          </p:cNvPr>
          <p:cNvSpPr>
            <a:spLocks noGrp="1"/>
          </p:cNvSpPr>
          <p:nvPr>
            <p:ph type="body" sz="quarter" idx="31"/>
          </p:nvPr>
        </p:nvSpPr>
        <p:spPr/>
        <p:txBody>
          <a:bodyPr/>
          <a:lstStyle/>
          <a:p>
            <a:r>
              <a:rPr lang="en-GB" dirty="0"/>
              <a:t>4.</a:t>
            </a:r>
          </a:p>
        </p:txBody>
      </p:sp>
      <p:sp>
        <p:nvSpPr>
          <p:cNvPr id="10" name="Text Placeholder 9">
            <a:extLst>
              <a:ext uri="{FF2B5EF4-FFF2-40B4-BE49-F238E27FC236}">
                <a16:creationId xmlns:a16="http://schemas.microsoft.com/office/drawing/2014/main" id="{E7C1CF05-F4B6-41E3-8C4D-4E97C0636A47}"/>
              </a:ext>
            </a:extLst>
          </p:cNvPr>
          <p:cNvSpPr>
            <a:spLocks noGrp="1"/>
          </p:cNvSpPr>
          <p:nvPr>
            <p:ph type="body" sz="quarter" idx="32"/>
          </p:nvPr>
        </p:nvSpPr>
        <p:spPr/>
        <p:txBody>
          <a:bodyPr/>
          <a:lstStyle/>
          <a:p>
            <a:r>
              <a:rPr lang="en-US" dirty="0">
                <a:latin typeface="+mn-lt"/>
              </a:rPr>
              <a:t>For more detail and advice on measurement </a:t>
            </a:r>
            <a:r>
              <a:rPr lang="en-US" dirty="0">
                <a:latin typeface="+mn-lt"/>
                <a:hlinkClick r:id="rId2"/>
              </a:rPr>
              <a:t>contact us</a:t>
            </a:r>
            <a:r>
              <a:rPr lang="en-US" dirty="0">
                <a:latin typeface="+mn-lt"/>
              </a:rPr>
              <a:t>.</a:t>
            </a:r>
            <a:endParaRPr lang="en-US" sz="1800" dirty="0">
              <a:latin typeface="+mn-lt"/>
            </a:endParaRPr>
          </a:p>
          <a:p>
            <a:endParaRPr lang="en-GB" dirty="0"/>
          </a:p>
        </p:txBody>
      </p:sp>
      <p:sp>
        <p:nvSpPr>
          <p:cNvPr id="11" name="Title 10">
            <a:extLst>
              <a:ext uri="{FF2B5EF4-FFF2-40B4-BE49-F238E27FC236}">
                <a16:creationId xmlns:a16="http://schemas.microsoft.com/office/drawing/2014/main" id="{CDD406A8-8E4F-4E0A-A53F-83DD5A7F1A14}"/>
              </a:ext>
            </a:extLst>
          </p:cNvPr>
          <p:cNvSpPr>
            <a:spLocks noGrp="1"/>
          </p:cNvSpPr>
          <p:nvPr>
            <p:ph type="title"/>
          </p:nvPr>
        </p:nvSpPr>
        <p:spPr/>
        <p:txBody>
          <a:bodyPr/>
          <a:lstStyle/>
          <a:p>
            <a:r>
              <a:rPr lang="en-GB" dirty="0"/>
              <a:t>4 Steps to better measurement</a:t>
            </a:r>
          </a:p>
        </p:txBody>
      </p:sp>
      <p:sp>
        <p:nvSpPr>
          <p:cNvPr id="14" name="Text Placeholder 5">
            <a:extLst>
              <a:ext uri="{FF2B5EF4-FFF2-40B4-BE49-F238E27FC236}">
                <a16:creationId xmlns:a16="http://schemas.microsoft.com/office/drawing/2014/main" id="{D4EBD302-DF26-4702-923C-168BEC4E86E5}"/>
              </a:ext>
            </a:extLst>
          </p:cNvPr>
          <p:cNvSpPr txBox="1">
            <a:spLocks/>
          </p:cNvSpPr>
          <p:nvPr/>
        </p:nvSpPr>
        <p:spPr>
          <a:xfrm>
            <a:off x="479036" y="940282"/>
            <a:ext cx="8861199" cy="282937"/>
          </a:xfrm>
          <a:prstGeom prst="rect">
            <a:avLst/>
          </a:prstGeom>
        </p:spPr>
        <p:txBody>
          <a:bodyPr lIns="0" tIns="0" rIns="0" bIns="0"/>
          <a:lstStyle>
            <a:lvl1pPr marL="0" indent="0" algn="l" defTabSz="457200" rtl="0" eaLnBrk="1" latinLnBrk="0" hangingPunct="1">
              <a:lnSpc>
                <a:spcPct val="90000"/>
              </a:lnSpc>
              <a:spcBef>
                <a:spcPts val="1000"/>
              </a:spcBef>
              <a:buFont typeface="Arial" panose="020B0604020202020204" pitchFamily="34" charset="0"/>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lnSpc>
                <a:spcPct val="90000"/>
              </a:lnSpc>
              <a:spcBef>
                <a:spcPts val="500"/>
              </a:spcBef>
              <a:buFont typeface="Arial" panose="020B0604020202020204" pitchFamily="34" charset="0"/>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lnSpc>
                <a:spcPct val="90000"/>
              </a:lnSpc>
              <a:spcBef>
                <a:spcPts val="500"/>
              </a:spcBef>
              <a:buFont typeface="Arial" panose="020B0604020202020204" pitchFamily="34" charset="0"/>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lnSpc>
                <a:spcPct val="90000"/>
              </a:lnSpc>
              <a:spcBef>
                <a:spcPts val="500"/>
              </a:spcBef>
              <a:buFont typeface="Arial" panose="020B0604020202020204" pitchFamily="34" charset="0"/>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lnSpc>
                <a:spcPct val="90000"/>
              </a:lnSpc>
              <a:spcBef>
                <a:spcPts val="500"/>
              </a:spcBef>
              <a:buFont typeface="Arial" panose="020B0604020202020204" pitchFamily="34" charset="0"/>
              <a:buNone/>
              <a:defRPr lang="en-GB" sz="2000" kern="1200" cap="all" dirty="0">
                <a:solidFill>
                  <a:schemeClr val="bg1">
                    <a:lumMod val="50000"/>
                  </a:schemeClr>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Mail is highly measurable</a:t>
            </a:r>
          </a:p>
        </p:txBody>
      </p:sp>
      <p:sp>
        <p:nvSpPr>
          <p:cNvPr id="15" name="Rectangle 14">
            <a:extLst>
              <a:ext uri="{FF2B5EF4-FFF2-40B4-BE49-F238E27FC236}">
                <a16:creationId xmlns:a16="http://schemas.microsoft.com/office/drawing/2014/main" id="{6B728D8D-8029-4A58-BFF4-C5515BF975B2}"/>
              </a:ext>
            </a:extLst>
          </p:cNvPr>
          <p:cNvSpPr/>
          <p:nvPr/>
        </p:nvSpPr>
        <p:spPr>
          <a:xfrm>
            <a:off x="7961004" y="6417105"/>
            <a:ext cx="3569842" cy="253916"/>
          </a:xfrm>
          <a:prstGeom prst="rect">
            <a:avLst/>
          </a:prstGeom>
        </p:spPr>
        <p:txBody>
          <a:bodyPr wrap="square">
            <a:spAutoFit/>
          </a:bodyPr>
          <a:lstStyle/>
          <a:p>
            <a:pPr algn="r"/>
            <a:r>
              <a:rPr lang="en-GB" sz="1000" dirty="0">
                <a:solidFill>
                  <a:schemeClr val="bg1">
                    <a:lumMod val="50000"/>
                  </a:schemeClr>
                </a:solidFill>
              </a:rPr>
              <a:t>Source: WARC “Driving effectiveness with direct mail” 2021 </a:t>
            </a:r>
          </a:p>
        </p:txBody>
      </p:sp>
      <p:sp>
        <p:nvSpPr>
          <p:cNvPr id="16" name="Slide Number Placeholder 2">
            <a:extLst>
              <a:ext uri="{FF2B5EF4-FFF2-40B4-BE49-F238E27FC236}">
                <a16:creationId xmlns:a16="http://schemas.microsoft.com/office/drawing/2014/main" id="{23576180-5701-40A0-A0F7-8C747C321F4D}"/>
              </a:ext>
            </a:extLst>
          </p:cNvPr>
          <p:cNvSpPr txBox="1">
            <a:spLocks/>
          </p:cNvSpPr>
          <p:nvPr/>
        </p:nvSpPr>
        <p:spPr>
          <a:xfrm>
            <a:off x="11530846" y="6402596"/>
            <a:ext cx="394454"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787542D-5C6B-4EB3-96EB-9B37C3D5D2F8}" type="slidenum">
              <a:rPr lang="en-GB" sz="1200">
                <a:solidFill>
                  <a:schemeClr val="tx1">
                    <a:tint val="75000"/>
                  </a:schemeClr>
                </a:solidFill>
              </a:rPr>
              <a:pPr/>
              <a:t>13</a:t>
            </a:fld>
            <a:endParaRPr lang="en-GB" sz="1200" dirty="0">
              <a:solidFill>
                <a:schemeClr val="tx1">
                  <a:tint val="75000"/>
                </a:schemeClr>
              </a:solidFill>
            </a:endParaRPr>
          </a:p>
        </p:txBody>
      </p:sp>
    </p:spTree>
    <p:extLst>
      <p:ext uri="{BB962C8B-B14F-4D97-AF65-F5344CB8AC3E}">
        <p14:creationId xmlns:p14="http://schemas.microsoft.com/office/powerpoint/2010/main" val="2225426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9E09628-1D36-4BD2-A49A-14F70F1E540A}"/>
              </a:ext>
            </a:extLst>
          </p:cNvPr>
          <p:cNvSpPr>
            <a:spLocks noGrp="1"/>
          </p:cNvSpPr>
          <p:nvPr>
            <p:ph sz="quarter" idx="13"/>
          </p:nvPr>
        </p:nvSpPr>
        <p:spPr>
          <a:xfrm>
            <a:off x="424545" y="1865399"/>
            <a:ext cx="5671456" cy="4476750"/>
          </a:xfrm>
        </p:spPr>
        <p:txBody>
          <a:bodyPr/>
          <a:lstStyle/>
          <a:p>
            <a:r>
              <a:rPr lang="en-GB" dirty="0"/>
              <a:t>JICMAIL (The Joint Industry Committee for Mail)</a:t>
            </a:r>
            <a:r>
              <a:rPr lang="en-GB" dirty="0">
                <a:solidFill>
                  <a:srgbClr val="FF0000"/>
                </a:solidFill>
              </a:rPr>
              <a:t> </a:t>
            </a:r>
            <a:r>
              <a:rPr lang="en-GB" dirty="0"/>
              <a:t>provides marketers with audience measurement and campaign impact data that help improve the integration process of direct mail into econometric models. </a:t>
            </a:r>
          </a:p>
          <a:p>
            <a:r>
              <a:rPr lang="en-GB" dirty="0"/>
              <a:t>Marketers can use JICMAIL to:</a:t>
            </a:r>
          </a:p>
          <a:p>
            <a:pPr marL="800100" lvl="1" indent="-342900">
              <a:spcBef>
                <a:spcPts val="1800"/>
              </a:spcBef>
              <a:buFont typeface="+mj-lt"/>
              <a:buAutoNum type="arabicPeriod"/>
            </a:pPr>
            <a:r>
              <a:rPr lang="en-GB" dirty="0"/>
              <a:t>Convert mail items to ad impressions.</a:t>
            </a:r>
          </a:p>
          <a:p>
            <a:pPr marL="800100" lvl="1" indent="-342900">
              <a:spcBef>
                <a:spcPts val="1800"/>
              </a:spcBef>
              <a:buFont typeface="+mj-lt"/>
              <a:buAutoNum type="arabicPeriod"/>
            </a:pPr>
            <a:r>
              <a:rPr lang="en-GB" dirty="0"/>
              <a:t>Analyse mail behaviour to test model assumptions.</a:t>
            </a:r>
          </a:p>
          <a:p>
            <a:pPr marL="800100" lvl="1" indent="-342900">
              <a:spcBef>
                <a:spcPts val="1800"/>
              </a:spcBef>
              <a:buFont typeface="+mj-lt"/>
              <a:buAutoNum type="arabicPeriod"/>
            </a:pPr>
            <a:r>
              <a:rPr lang="en-GB" dirty="0"/>
              <a:t>Measure the full range of mail effects.</a:t>
            </a:r>
          </a:p>
          <a:p>
            <a:pPr marL="800100" lvl="1" indent="-342900">
              <a:spcBef>
                <a:spcPts val="1800"/>
              </a:spcBef>
              <a:buFont typeface="+mj-lt"/>
              <a:buAutoNum type="arabicPeriod"/>
            </a:pPr>
            <a:r>
              <a:rPr lang="en-GB" dirty="0"/>
              <a:t>Assess brand specific and competitor mail campaigns.</a:t>
            </a:r>
          </a:p>
          <a:p>
            <a:endParaRPr lang="en-GB" dirty="0"/>
          </a:p>
        </p:txBody>
      </p:sp>
      <p:sp>
        <p:nvSpPr>
          <p:cNvPr id="2" name="Slide Number Placeholder 1">
            <a:extLst>
              <a:ext uri="{FF2B5EF4-FFF2-40B4-BE49-F238E27FC236}">
                <a16:creationId xmlns:a16="http://schemas.microsoft.com/office/drawing/2014/main" id="{2222AB3D-4A4F-404F-A27A-FD2610FE34BA}"/>
              </a:ext>
            </a:extLst>
          </p:cNvPr>
          <p:cNvSpPr>
            <a:spLocks noGrp="1"/>
          </p:cNvSpPr>
          <p:nvPr>
            <p:ph type="sldNum" sz="quarter" idx="15"/>
          </p:nvPr>
        </p:nvSpPr>
        <p:spPr/>
        <p:txBody>
          <a:bodyPr/>
          <a:lstStyle/>
          <a:p>
            <a:fld id="{3787542D-5C6B-4EB3-96EB-9B37C3D5D2F8}" type="slidenum">
              <a:rPr lang="en-GB" smtClean="0"/>
              <a:t>14</a:t>
            </a:fld>
            <a:endParaRPr lang="en-GB" dirty="0"/>
          </a:p>
        </p:txBody>
      </p:sp>
      <p:sp>
        <p:nvSpPr>
          <p:cNvPr id="3" name="Title 2">
            <a:extLst>
              <a:ext uri="{FF2B5EF4-FFF2-40B4-BE49-F238E27FC236}">
                <a16:creationId xmlns:a16="http://schemas.microsoft.com/office/drawing/2014/main" id="{F828C9B6-07CA-4568-8D85-BFEB7FCED078}"/>
              </a:ext>
            </a:extLst>
          </p:cNvPr>
          <p:cNvSpPr>
            <a:spLocks noGrp="1"/>
          </p:cNvSpPr>
          <p:nvPr>
            <p:ph type="title"/>
          </p:nvPr>
        </p:nvSpPr>
        <p:spPr>
          <a:xfrm>
            <a:off x="485999" y="408580"/>
            <a:ext cx="8861201" cy="475686"/>
          </a:xfrm>
        </p:spPr>
        <p:txBody>
          <a:bodyPr/>
          <a:lstStyle/>
          <a:p>
            <a:r>
              <a:rPr lang="en-GB" dirty="0"/>
              <a:t>Jicmail</a:t>
            </a:r>
            <a:br>
              <a:rPr lang="en-GB" dirty="0"/>
            </a:br>
            <a:endParaRPr lang="en-GB" dirty="0"/>
          </a:p>
        </p:txBody>
      </p:sp>
      <p:sp>
        <p:nvSpPr>
          <p:cNvPr id="4" name="Text Placeholder 3">
            <a:extLst>
              <a:ext uri="{FF2B5EF4-FFF2-40B4-BE49-F238E27FC236}">
                <a16:creationId xmlns:a16="http://schemas.microsoft.com/office/drawing/2014/main" id="{84D3E6A6-A9B8-4CCA-BD91-404D5878A257}"/>
              </a:ext>
            </a:extLst>
          </p:cNvPr>
          <p:cNvSpPr>
            <a:spLocks noGrp="1"/>
          </p:cNvSpPr>
          <p:nvPr>
            <p:ph type="body" sz="quarter" idx="11"/>
          </p:nvPr>
        </p:nvSpPr>
        <p:spPr/>
        <p:txBody>
          <a:bodyPr/>
          <a:lstStyle/>
          <a:p>
            <a:r>
              <a:rPr lang="en-GB" dirty="0"/>
              <a:t>Gold standard industry metrics to support campaign planning</a:t>
            </a:r>
          </a:p>
        </p:txBody>
      </p:sp>
      <p:sp>
        <p:nvSpPr>
          <p:cNvPr id="6" name="TextBox 5">
            <a:extLst>
              <a:ext uri="{FF2B5EF4-FFF2-40B4-BE49-F238E27FC236}">
                <a16:creationId xmlns:a16="http://schemas.microsoft.com/office/drawing/2014/main" id="{9D249C1E-494C-45A7-BD0F-9D2A1C065D98}"/>
              </a:ext>
            </a:extLst>
          </p:cNvPr>
          <p:cNvSpPr txBox="1"/>
          <p:nvPr/>
        </p:nvSpPr>
        <p:spPr>
          <a:xfrm>
            <a:off x="8012290" y="2562056"/>
            <a:ext cx="3151116" cy="1015663"/>
          </a:xfrm>
          <a:prstGeom prst="rect">
            <a:avLst/>
          </a:prstGeom>
          <a:noFill/>
        </p:spPr>
        <p:txBody>
          <a:bodyPr wrap="square" rtlCol="0">
            <a:spAutoFit/>
          </a:bodyPr>
          <a:lstStyle/>
          <a:p>
            <a:r>
              <a:rPr lang="en-GB" sz="2400" dirty="0"/>
              <a:t>REACH</a:t>
            </a:r>
          </a:p>
          <a:p>
            <a:r>
              <a:rPr lang="en-GB" dirty="0"/>
              <a:t>how many people in the household saw it</a:t>
            </a:r>
          </a:p>
        </p:txBody>
      </p:sp>
      <p:sp>
        <p:nvSpPr>
          <p:cNvPr id="7" name="TextBox 6">
            <a:extLst>
              <a:ext uri="{FF2B5EF4-FFF2-40B4-BE49-F238E27FC236}">
                <a16:creationId xmlns:a16="http://schemas.microsoft.com/office/drawing/2014/main" id="{E2396B52-919D-43A2-AAB7-57F772B62E53}"/>
              </a:ext>
            </a:extLst>
          </p:cNvPr>
          <p:cNvSpPr txBox="1"/>
          <p:nvPr/>
        </p:nvSpPr>
        <p:spPr>
          <a:xfrm>
            <a:off x="8019649" y="3719422"/>
            <a:ext cx="3886406" cy="1015663"/>
          </a:xfrm>
          <a:prstGeom prst="rect">
            <a:avLst/>
          </a:prstGeom>
          <a:noFill/>
        </p:spPr>
        <p:txBody>
          <a:bodyPr wrap="square" rtlCol="0">
            <a:spAutoFit/>
          </a:bodyPr>
          <a:lstStyle/>
          <a:p>
            <a:r>
              <a:rPr lang="en-GB" sz="2400" dirty="0"/>
              <a:t>FREQUENCY</a:t>
            </a:r>
          </a:p>
          <a:p>
            <a:r>
              <a:rPr lang="en-GB" dirty="0"/>
              <a:t>how many times people in the household returned to it</a:t>
            </a:r>
          </a:p>
        </p:txBody>
      </p:sp>
      <p:sp>
        <p:nvSpPr>
          <p:cNvPr id="8" name="TextBox 7">
            <a:extLst>
              <a:ext uri="{FF2B5EF4-FFF2-40B4-BE49-F238E27FC236}">
                <a16:creationId xmlns:a16="http://schemas.microsoft.com/office/drawing/2014/main" id="{5F326292-5FC1-43F8-8815-6DD6615D5747}"/>
              </a:ext>
            </a:extLst>
          </p:cNvPr>
          <p:cNvSpPr txBox="1"/>
          <p:nvPr/>
        </p:nvSpPr>
        <p:spPr>
          <a:xfrm>
            <a:off x="8019649" y="4874734"/>
            <a:ext cx="3143757" cy="1107996"/>
          </a:xfrm>
          <a:prstGeom prst="rect">
            <a:avLst/>
          </a:prstGeom>
          <a:noFill/>
        </p:spPr>
        <p:txBody>
          <a:bodyPr wrap="square" rtlCol="0">
            <a:spAutoFit/>
          </a:bodyPr>
          <a:lstStyle/>
          <a:p>
            <a:r>
              <a:rPr lang="en-GB" sz="2400" dirty="0"/>
              <a:t>CAMPAIGN IMPRESSIONS</a:t>
            </a:r>
          </a:p>
          <a:p>
            <a:r>
              <a:rPr lang="en-GB" dirty="0"/>
              <a:t>audience reach x frequency</a:t>
            </a:r>
          </a:p>
        </p:txBody>
      </p:sp>
      <p:grpSp>
        <p:nvGrpSpPr>
          <p:cNvPr id="9" name="Loop7" descr="{&quot;Key&quot;:&quot;POWER_USER_SHAPE_ICON&quot;,&quot;Value&quot;:&quot;POWER_USER_SHAPE_ICON_STYLE_1&quot;}">
            <a:extLst>
              <a:ext uri="{FF2B5EF4-FFF2-40B4-BE49-F238E27FC236}">
                <a16:creationId xmlns:a16="http://schemas.microsoft.com/office/drawing/2014/main" id="{00B7ABE0-1EB7-4166-A79F-F91FEBF31307}"/>
              </a:ext>
            </a:extLst>
          </p:cNvPr>
          <p:cNvGrpSpPr>
            <a:grpSpLocks noChangeAspect="1"/>
          </p:cNvGrpSpPr>
          <p:nvPr/>
        </p:nvGrpSpPr>
        <p:grpSpPr>
          <a:xfrm>
            <a:off x="6920189" y="3855704"/>
            <a:ext cx="710129" cy="746986"/>
            <a:chOff x="6855725" y="2321521"/>
            <a:chExt cx="914400" cy="961857"/>
          </a:xfrm>
        </p:grpSpPr>
        <p:sp>
          <p:nvSpPr>
            <p:cNvPr id="10" name="Arc 9">
              <a:extLst>
                <a:ext uri="{FF2B5EF4-FFF2-40B4-BE49-F238E27FC236}">
                  <a16:creationId xmlns:a16="http://schemas.microsoft.com/office/drawing/2014/main" id="{8A5609FF-F881-4E16-A368-2F2DB40EDE1D}"/>
                </a:ext>
              </a:extLst>
            </p:cNvPr>
            <p:cNvSpPr/>
            <p:nvPr/>
          </p:nvSpPr>
          <p:spPr>
            <a:xfrm rot="10860000">
              <a:off x="6855725" y="2368978"/>
              <a:ext cx="914400" cy="914400"/>
            </a:xfrm>
            <a:prstGeom prst="arc">
              <a:avLst>
                <a:gd name="adj1" fmla="val 13793950"/>
                <a:gd name="adj2" fmla="val 17925109"/>
              </a:avLst>
            </a:prstGeom>
            <a:ln w="381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1" name="Arc 10">
              <a:extLst>
                <a:ext uri="{FF2B5EF4-FFF2-40B4-BE49-F238E27FC236}">
                  <a16:creationId xmlns:a16="http://schemas.microsoft.com/office/drawing/2014/main" id="{599899AC-B8EE-481E-8416-7C6A4A587651}"/>
                </a:ext>
              </a:extLst>
            </p:cNvPr>
            <p:cNvSpPr/>
            <p:nvPr/>
          </p:nvSpPr>
          <p:spPr>
            <a:xfrm rot="16260000">
              <a:off x="6855725" y="2353159"/>
              <a:ext cx="914400" cy="914400"/>
            </a:xfrm>
            <a:prstGeom prst="arc">
              <a:avLst>
                <a:gd name="adj1" fmla="val 13793950"/>
                <a:gd name="adj2" fmla="val 17925109"/>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F79FFA0E-2A3E-4BE6-B9D1-55F011606279}"/>
                </a:ext>
              </a:extLst>
            </p:cNvPr>
            <p:cNvSpPr/>
            <p:nvPr/>
          </p:nvSpPr>
          <p:spPr>
            <a:xfrm rot="60000">
              <a:off x="6855725" y="2337340"/>
              <a:ext cx="914400" cy="914400"/>
            </a:xfrm>
            <a:prstGeom prst="arc">
              <a:avLst>
                <a:gd name="adj1" fmla="val 13793950"/>
                <a:gd name="adj2" fmla="val 17925109"/>
              </a:avLst>
            </a:prstGeom>
            <a:ln w="381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3" name="Arc 12">
              <a:extLst>
                <a:ext uri="{FF2B5EF4-FFF2-40B4-BE49-F238E27FC236}">
                  <a16:creationId xmlns:a16="http://schemas.microsoft.com/office/drawing/2014/main" id="{F4F71DEF-85D7-4453-99CE-CEB156AA9CDD}"/>
                </a:ext>
              </a:extLst>
            </p:cNvPr>
            <p:cNvSpPr/>
            <p:nvPr/>
          </p:nvSpPr>
          <p:spPr>
            <a:xfrm rot="5460000">
              <a:off x="6855725" y="2321521"/>
              <a:ext cx="914400" cy="914400"/>
            </a:xfrm>
            <a:prstGeom prst="arc">
              <a:avLst>
                <a:gd name="adj1" fmla="val 13793950"/>
                <a:gd name="adj2" fmla="val 17925109"/>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2" name="Group 21">
            <a:extLst>
              <a:ext uri="{FF2B5EF4-FFF2-40B4-BE49-F238E27FC236}">
                <a16:creationId xmlns:a16="http://schemas.microsoft.com/office/drawing/2014/main" id="{1613158A-91B9-42DF-92BB-7400613C4AA2}"/>
              </a:ext>
            </a:extLst>
          </p:cNvPr>
          <p:cNvGrpSpPr/>
          <p:nvPr/>
        </p:nvGrpSpPr>
        <p:grpSpPr>
          <a:xfrm>
            <a:off x="6887076" y="2684097"/>
            <a:ext cx="776354" cy="740458"/>
            <a:chOff x="6791322" y="2606349"/>
            <a:chExt cx="939388" cy="895954"/>
          </a:xfrm>
        </p:grpSpPr>
        <p:sp>
          <p:nvSpPr>
            <p:cNvPr id="23" name="Oval 22">
              <a:extLst>
                <a:ext uri="{FF2B5EF4-FFF2-40B4-BE49-F238E27FC236}">
                  <a16:creationId xmlns:a16="http://schemas.microsoft.com/office/drawing/2014/main" id="{C2B6B88A-4755-4A99-AD8E-4F2FC4C96F28}"/>
                </a:ext>
              </a:extLst>
            </p:cNvPr>
            <p:cNvSpPr/>
            <p:nvPr/>
          </p:nvSpPr>
          <p:spPr>
            <a:xfrm>
              <a:off x="6791322" y="2625640"/>
              <a:ext cx="857779" cy="85778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4" name="Oval 23">
              <a:extLst>
                <a:ext uri="{FF2B5EF4-FFF2-40B4-BE49-F238E27FC236}">
                  <a16:creationId xmlns:a16="http://schemas.microsoft.com/office/drawing/2014/main" id="{EB7FF9EF-83E3-421B-8432-266D6F8C233A}"/>
                </a:ext>
              </a:extLst>
            </p:cNvPr>
            <p:cNvSpPr/>
            <p:nvPr/>
          </p:nvSpPr>
          <p:spPr>
            <a:xfrm>
              <a:off x="6894011" y="2606349"/>
              <a:ext cx="198923" cy="198923"/>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B567A52A-55AD-4774-8F22-2B0A55955B0A}"/>
                </a:ext>
              </a:extLst>
            </p:cNvPr>
            <p:cNvSpPr/>
            <p:nvPr/>
          </p:nvSpPr>
          <p:spPr>
            <a:xfrm>
              <a:off x="6894010" y="3303380"/>
              <a:ext cx="198923" cy="198923"/>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Oval 25">
              <a:extLst>
                <a:ext uri="{FF2B5EF4-FFF2-40B4-BE49-F238E27FC236}">
                  <a16:creationId xmlns:a16="http://schemas.microsoft.com/office/drawing/2014/main" id="{4B34D102-E7CB-4F66-9D35-18B4C8E0FF13}"/>
                </a:ext>
              </a:extLst>
            </p:cNvPr>
            <p:cNvSpPr/>
            <p:nvPr/>
          </p:nvSpPr>
          <p:spPr>
            <a:xfrm>
              <a:off x="7531787" y="2955067"/>
              <a:ext cx="198923" cy="198923"/>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6" name="Group 45">
            <a:extLst>
              <a:ext uri="{FF2B5EF4-FFF2-40B4-BE49-F238E27FC236}">
                <a16:creationId xmlns:a16="http://schemas.microsoft.com/office/drawing/2014/main" id="{AAA6D500-7FBA-41B2-9312-3CA52A6D5ACE}"/>
              </a:ext>
            </a:extLst>
          </p:cNvPr>
          <p:cNvGrpSpPr/>
          <p:nvPr/>
        </p:nvGrpSpPr>
        <p:grpSpPr>
          <a:xfrm>
            <a:off x="7142906" y="5020099"/>
            <a:ext cx="295293" cy="312798"/>
            <a:chOff x="6510970" y="3953375"/>
            <a:chExt cx="495248" cy="524606"/>
          </a:xfrm>
          <a:solidFill>
            <a:schemeClr val="accent1"/>
          </a:solidFill>
        </p:grpSpPr>
        <p:sp>
          <p:nvSpPr>
            <p:cNvPr id="48" name="Freeform: Shape 47">
              <a:extLst>
                <a:ext uri="{FF2B5EF4-FFF2-40B4-BE49-F238E27FC236}">
                  <a16:creationId xmlns:a16="http://schemas.microsoft.com/office/drawing/2014/main" id="{0F5908F0-DB69-4F37-B3E8-CBE3E32B73F2}"/>
                </a:ext>
              </a:extLst>
            </p:cNvPr>
            <p:cNvSpPr/>
            <p:nvPr/>
          </p:nvSpPr>
          <p:spPr>
            <a:xfrm>
              <a:off x="6634772" y="3953375"/>
              <a:ext cx="247632" cy="247633"/>
            </a:xfrm>
            <a:custGeom>
              <a:avLst/>
              <a:gdLst>
                <a:gd name="connsiteX0" fmla="*/ 146398 w 146399"/>
                <a:gd name="connsiteY0" fmla="*/ 73571 h 146399"/>
                <a:gd name="connsiteX1" fmla="*/ 73571 w 146399"/>
                <a:gd name="connsiteY1" fmla="*/ 1 h 146399"/>
                <a:gd name="connsiteX2" fmla="*/ 1 w 146399"/>
                <a:gd name="connsiteY2" fmla="*/ 72828 h 146399"/>
                <a:gd name="connsiteX3" fmla="*/ 72828 w 146399"/>
                <a:gd name="connsiteY3" fmla="*/ 146398 h 146399"/>
                <a:gd name="connsiteX4" fmla="*/ 73208 w 146399"/>
                <a:gd name="connsiteY4" fmla="*/ 146399 h 146399"/>
                <a:gd name="connsiteX5" fmla="*/ 146398 w 146399"/>
                <a:gd name="connsiteY5" fmla="*/ 73705 h 146399"/>
                <a:gd name="connsiteX6" fmla="*/ 146398 w 146399"/>
                <a:gd name="connsiteY6" fmla="*/ 73571 h 146399"/>
                <a:gd name="connsiteX7" fmla="*/ 127348 w 146399"/>
                <a:gd name="connsiteY7" fmla="*/ 73571 h 146399"/>
                <a:gd name="connsiteX8" fmla="*/ 73571 w 146399"/>
                <a:gd name="connsiteY8" fmla="*/ 128091 h 146399"/>
                <a:gd name="connsiteX9" fmla="*/ 19052 w 146399"/>
                <a:gd name="connsiteY9" fmla="*/ 74314 h 146399"/>
                <a:gd name="connsiteX10" fmla="*/ 72828 w 146399"/>
                <a:gd name="connsiteY10" fmla="*/ 19794 h 146399"/>
                <a:gd name="connsiteX11" fmla="*/ 73208 w 146399"/>
                <a:gd name="connsiteY11" fmla="*/ 19793 h 146399"/>
                <a:gd name="connsiteX12" fmla="*/ 127348 w 146399"/>
                <a:gd name="connsiteY12" fmla="*/ 73571 h 14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399" h="146399">
                  <a:moveTo>
                    <a:pt x="146398" y="73571"/>
                  </a:moveTo>
                  <a:cubicBezTo>
                    <a:pt x="146603" y="33144"/>
                    <a:pt x="113998" y="206"/>
                    <a:pt x="73571" y="1"/>
                  </a:cubicBezTo>
                  <a:cubicBezTo>
                    <a:pt x="33144" y="-204"/>
                    <a:pt x="206" y="32401"/>
                    <a:pt x="1" y="72828"/>
                  </a:cubicBezTo>
                  <a:cubicBezTo>
                    <a:pt x="-204" y="113255"/>
                    <a:pt x="32401" y="146194"/>
                    <a:pt x="72828" y="146398"/>
                  </a:cubicBezTo>
                  <a:cubicBezTo>
                    <a:pt x="72955" y="146399"/>
                    <a:pt x="73082" y="146399"/>
                    <a:pt x="73208" y="146399"/>
                  </a:cubicBezTo>
                  <a:cubicBezTo>
                    <a:pt x="113493" y="146536"/>
                    <a:pt x="146261" y="113989"/>
                    <a:pt x="146398" y="73705"/>
                  </a:cubicBezTo>
                  <a:cubicBezTo>
                    <a:pt x="146398" y="73661"/>
                    <a:pt x="146398" y="73616"/>
                    <a:pt x="146398" y="73571"/>
                  </a:cubicBezTo>
                  <a:close/>
                  <a:moveTo>
                    <a:pt x="127348" y="73571"/>
                  </a:moveTo>
                  <a:cubicBezTo>
                    <a:pt x="127553" y="103477"/>
                    <a:pt x="103477" y="127886"/>
                    <a:pt x="73571" y="128091"/>
                  </a:cubicBezTo>
                  <a:cubicBezTo>
                    <a:pt x="43666" y="128296"/>
                    <a:pt x="19257" y="104220"/>
                    <a:pt x="19052" y="74314"/>
                  </a:cubicBezTo>
                  <a:cubicBezTo>
                    <a:pt x="18846" y="44408"/>
                    <a:pt x="42923" y="20000"/>
                    <a:pt x="72828" y="19794"/>
                  </a:cubicBezTo>
                  <a:cubicBezTo>
                    <a:pt x="72955" y="19793"/>
                    <a:pt x="73082" y="19793"/>
                    <a:pt x="73208" y="19793"/>
                  </a:cubicBezTo>
                  <a:cubicBezTo>
                    <a:pt x="102994" y="19729"/>
                    <a:pt x="127212" y="43785"/>
                    <a:pt x="127348" y="73571"/>
                  </a:cubicBezTo>
                  <a:close/>
                </a:path>
              </a:pathLst>
            </a:custGeom>
            <a:grpFill/>
            <a:ln w="12700" cap="flat">
              <a:solidFill>
                <a:schemeClr val="accent1"/>
              </a:solidFill>
              <a:prstDash val="solid"/>
              <a:miter/>
            </a:ln>
          </p:spPr>
          <p:txBody>
            <a:bodyPr rtlCol="0" anchor="ctr"/>
            <a:lstStyle/>
            <a:p>
              <a:endParaRPr lang="en-GB" dirty="0"/>
            </a:p>
          </p:txBody>
        </p:sp>
        <p:sp>
          <p:nvSpPr>
            <p:cNvPr id="49" name="Freeform: Shape 48">
              <a:extLst>
                <a:ext uri="{FF2B5EF4-FFF2-40B4-BE49-F238E27FC236}">
                  <a16:creationId xmlns:a16="http://schemas.microsoft.com/office/drawing/2014/main" id="{1F5B6DF3-459E-4263-8E63-B06C01D611F3}"/>
                </a:ext>
              </a:extLst>
            </p:cNvPr>
            <p:cNvSpPr/>
            <p:nvPr/>
          </p:nvSpPr>
          <p:spPr>
            <a:xfrm>
              <a:off x="6510970" y="4231605"/>
              <a:ext cx="495248" cy="246376"/>
            </a:xfrm>
            <a:custGeom>
              <a:avLst/>
              <a:gdLst>
                <a:gd name="connsiteX0" fmla="*/ 0 w 292788"/>
                <a:gd name="connsiteY0" fmla="*/ 72828 h 145656"/>
                <a:gd name="connsiteX1" fmla="*/ 0 w 292788"/>
                <a:gd name="connsiteY1" fmla="*/ 145656 h 145656"/>
                <a:gd name="connsiteX2" fmla="*/ 292789 w 292788"/>
                <a:gd name="connsiteY2" fmla="*/ 145656 h 145656"/>
                <a:gd name="connsiteX3" fmla="*/ 292789 w 292788"/>
                <a:gd name="connsiteY3" fmla="*/ 72828 h 145656"/>
                <a:gd name="connsiteX4" fmla="*/ 278130 w 292788"/>
                <a:gd name="connsiteY4" fmla="*/ 43701 h 145656"/>
                <a:gd name="connsiteX5" fmla="*/ 146399 w 292788"/>
                <a:gd name="connsiteY5" fmla="*/ 0 h 145656"/>
                <a:gd name="connsiteX6" fmla="*/ 86020 w 292788"/>
                <a:gd name="connsiteY6" fmla="*/ 9144 h 145656"/>
                <a:gd name="connsiteX7" fmla="*/ 14640 w 292788"/>
                <a:gd name="connsiteY7" fmla="*/ 43701 h 145656"/>
                <a:gd name="connsiteX8" fmla="*/ 0 w 292788"/>
                <a:gd name="connsiteY8" fmla="*/ 72828 h 145656"/>
                <a:gd name="connsiteX9" fmla="*/ 19050 w 292788"/>
                <a:gd name="connsiteY9" fmla="*/ 72828 h 145656"/>
                <a:gd name="connsiteX10" fmla="*/ 26422 w 292788"/>
                <a:gd name="connsiteY10" fmla="*/ 58664 h 145656"/>
                <a:gd name="connsiteX11" fmla="*/ 91192 w 292788"/>
                <a:gd name="connsiteY11" fmla="*/ 27470 h 145656"/>
                <a:gd name="connsiteX12" fmla="*/ 146437 w 292788"/>
                <a:gd name="connsiteY12" fmla="*/ 19050 h 145656"/>
                <a:gd name="connsiteX13" fmla="*/ 201844 w 292788"/>
                <a:gd name="connsiteY13" fmla="*/ 27527 h 145656"/>
                <a:gd name="connsiteX14" fmla="*/ 266614 w 292788"/>
                <a:gd name="connsiteY14" fmla="*/ 58826 h 145656"/>
                <a:gd name="connsiteX15" fmla="*/ 273787 w 292788"/>
                <a:gd name="connsiteY15" fmla="*/ 72828 h 145656"/>
                <a:gd name="connsiteX16" fmla="*/ 273787 w 292788"/>
                <a:gd name="connsiteY16" fmla="*/ 126606 h 145656"/>
                <a:gd name="connsiteX17" fmla="*/ 19050 w 292788"/>
                <a:gd name="connsiteY17" fmla="*/ 126606 h 14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2788" h="145656">
                  <a:moveTo>
                    <a:pt x="0" y="72828"/>
                  </a:moveTo>
                  <a:lnTo>
                    <a:pt x="0" y="145656"/>
                  </a:lnTo>
                  <a:lnTo>
                    <a:pt x="292789" y="145656"/>
                  </a:lnTo>
                  <a:lnTo>
                    <a:pt x="292789" y="72828"/>
                  </a:lnTo>
                  <a:cubicBezTo>
                    <a:pt x="292551" y="61404"/>
                    <a:pt x="287164" y="50699"/>
                    <a:pt x="278130" y="43701"/>
                  </a:cubicBezTo>
                  <a:cubicBezTo>
                    <a:pt x="239637" y="16172"/>
                    <a:pt x="193714" y="938"/>
                    <a:pt x="146399" y="0"/>
                  </a:cubicBezTo>
                  <a:cubicBezTo>
                    <a:pt x="125933" y="58"/>
                    <a:pt x="105587" y="3139"/>
                    <a:pt x="86020" y="9144"/>
                  </a:cubicBezTo>
                  <a:cubicBezTo>
                    <a:pt x="60155" y="15772"/>
                    <a:pt x="35883" y="27523"/>
                    <a:pt x="14640" y="43701"/>
                  </a:cubicBezTo>
                  <a:cubicBezTo>
                    <a:pt x="5600" y="50691"/>
                    <a:pt x="215" y="61403"/>
                    <a:pt x="0" y="72828"/>
                  </a:cubicBezTo>
                  <a:close/>
                  <a:moveTo>
                    <a:pt x="19050" y="72828"/>
                  </a:moveTo>
                  <a:cubicBezTo>
                    <a:pt x="19273" y="67244"/>
                    <a:pt x="21976" y="62051"/>
                    <a:pt x="26422" y="58664"/>
                  </a:cubicBezTo>
                  <a:cubicBezTo>
                    <a:pt x="45690" y="44007"/>
                    <a:pt x="67721" y="33397"/>
                    <a:pt x="91192" y="27470"/>
                  </a:cubicBezTo>
                  <a:cubicBezTo>
                    <a:pt x="109094" y="21965"/>
                    <a:pt x="127708" y="19128"/>
                    <a:pt x="146437" y="19050"/>
                  </a:cubicBezTo>
                  <a:cubicBezTo>
                    <a:pt x="165201" y="19401"/>
                    <a:pt x="183834" y="22251"/>
                    <a:pt x="201844" y="27527"/>
                  </a:cubicBezTo>
                  <a:cubicBezTo>
                    <a:pt x="225034" y="34262"/>
                    <a:pt x="246928" y="44842"/>
                    <a:pt x="266614" y="58826"/>
                  </a:cubicBezTo>
                  <a:cubicBezTo>
                    <a:pt x="270917" y="62237"/>
                    <a:pt x="273532" y="67344"/>
                    <a:pt x="273787" y="72828"/>
                  </a:cubicBezTo>
                  <a:lnTo>
                    <a:pt x="273787" y="126606"/>
                  </a:lnTo>
                  <a:lnTo>
                    <a:pt x="19050" y="126606"/>
                  </a:lnTo>
                  <a:close/>
                </a:path>
              </a:pathLst>
            </a:custGeom>
            <a:grpFill/>
            <a:ln w="12700" cap="flat">
              <a:solidFill>
                <a:schemeClr val="accent1"/>
              </a:solidFill>
              <a:prstDash val="solid"/>
              <a:miter/>
            </a:ln>
          </p:spPr>
          <p:txBody>
            <a:bodyPr rtlCol="0" anchor="ctr"/>
            <a:lstStyle/>
            <a:p>
              <a:endParaRPr lang="en-GB" dirty="0"/>
            </a:p>
          </p:txBody>
        </p:sp>
      </p:grpSp>
      <p:sp>
        <p:nvSpPr>
          <p:cNvPr id="47" name="Freeform: Shape 46">
            <a:extLst>
              <a:ext uri="{FF2B5EF4-FFF2-40B4-BE49-F238E27FC236}">
                <a16:creationId xmlns:a16="http://schemas.microsoft.com/office/drawing/2014/main" id="{E28F3A0F-7ABA-468E-A965-380E6C6464CC}"/>
              </a:ext>
            </a:extLst>
          </p:cNvPr>
          <p:cNvSpPr/>
          <p:nvPr/>
        </p:nvSpPr>
        <p:spPr>
          <a:xfrm>
            <a:off x="7017946" y="4890129"/>
            <a:ext cx="545213" cy="885535"/>
          </a:xfrm>
          <a:custGeom>
            <a:avLst/>
            <a:gdLst>
              <a:gd name="connsiteX0" fmla="*/ 199424 w 398839"/>
              <a:gd name="connsiteY0" fmla="*/ 0 h 647794"/>
              <a:gd name="connsiteX1" fmla="*/ 34642 w 398839"/>
              <a:gd name="connsiteY1" fmla="*/ 87630 h 647794"/>
              <a:gd name="connsiteX2" fmla="*/ 13687 w 398839"/>
              <a:gd name="connsiteY2" fmla="*/ 273415 h 647794"/>
              <a:gd name="connsiteX3" fmla="*/ 104174 w 398839"/>
              <a:gd name="connsiteY3" fmla="*/ 473497 h 647794"/>
              <a:gd name="connsiteX4" fmla="*/ 182279 w 398839"/>
              <a:gd name="connsiteY4" fmla="*/ 637327 h 647794"/>
              <a:gd name="connsiteX5" fmla="*/ 208240 w 398839"/>
              <a:gd name="connsiteY5" fmla="*/ 645657 h 647794"/>
              <a:gd name="connsiteX6" fmla="*/ 216569 w 398839"/>
              <a:gd name="connsiteY6" fmla="*/ 637327 h 647794"/>
              <a:gd name="connsiteX7" fmla="*/ 294674 w 398839"/>
              <a:gd name="connsiteY7" fmla="*/ 473497 h 647794"/>
              <a:gd name="connsiteX8" fmla="*/ 385162 w 398839"/>
              <a:gd name="connsiteY8" fmla="*/ 273415 h 647794"/>
              <a:gd name="connsiteX9" fmla="*/ 364207 w 398839"/>
              <a:gd name="connsiteY9" fmla="*/ 87678 h 647794"/>
              <a:gd name="connsiteX10" fmla="*/ 199424 w 398839"/>
              <a:gd name="connsiteY10" fmla="*/ 0 h 647794"/>
              <a:gd name="connsiteX11" fmla="*/ 367578 w 398839"/>
              <a:gd name="connsiteY11" fmla="*/ 266110 h 647794"/>
              <a:gd name="connsiteX12" fmla="*/ 277482 w 398839"/>
              <a:gd name="connsiteY12" fmla="*/ 465325 h 647794"/>
              <a:gd name="connsiteX13" fmla="*/ 199548 w 398839"/>
              <a:gd name="connsiteY13" fmla="*/ 628831 h 647794"/>
              <a:gd name="connsiteX14" fmla="*/ 199291 w 398839"/>
              <a:gd name="connsiteY14" fmla="*/ 628831 h 647794"/>
              <a:gd name="connsiteX15" fmla="*/ 121519 w 398839"/>
              <a:gd name="connsiteY15" fmla="*/ 465677 h 647794"/>
              <a:gd name="connsiteX16" fmla="*/ 31260 w 398839"/>
              <a:gd name="connsiteY16" fmla="*/ 266110 h 647794"/>
              <a:gd name="connsiteX17" fmla="*/ 50444 w 398839"/>
              <a:gd name="connsiteY17" fmla="*/ 98279 h 647794"/>
              <a:gd name="connsiteX18" fmla="*/ 299872 w 398839"/>
              <a:gd name="connsiteY18" fmla="*/ 49750 h 647794"/>
              <a:gd name="connsiteX19" fmla="*/ 348490 w 398839"/>
              <a:gd name="connsiteY19" fmla="*/ 98412 h 647794"/>
              <a:gd name="connsiteX20" fmla="*/ 367578 w 398839"/>
              <a:gd name="connsiteY20" fmla="*/ 266110 h 64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8839" h="647794">
                <a:moveTo>
                  <a:pt x="199424" y="0"/>
                </a:moveTo>
                <a:cubicBezTo>
                  <a:pt x="133326" y="-74"/>
                  <a:pt x="71535" y="32786"/>
                  <a:pt x="34642" y="87630"/>
                </a:cubicBezTo>
                <a:cubicBezTo>
                  <a:pt x="-2447" y="142353"/>
                  <a:pt x="-10280" y="211806"/>
                  <a:pt x="13687" y="273415"/>
                </a:cubicBezTo>
                <a:lnTo>
                  <a:pt x="104174" y="473497"/>
                </a:lnTo>
                <a:lnTo>
                  <a:pt x="182279" y="637327"/>
                </a:lnTo>
                <a:cubicBezTo>
                  <a:pt x="187147" y="646796"/>
                  <a:pt x="198771" y="650525"/>
                  <a:pt x="208240" y="645657"/>
                </a:cubicBezTo>
                <a:cubicBezTo>
                  <a:pt x="211817" y="643818"/>
                  <a:pt x="214730" y="640905"/>
                  <a:pt x="216569" y="637327"/>
                </a:cubicBezTo>
                <a:lnTo>
                  <a:pt x="294674" y="473497"/>
                </a:lnTo>
                <a:lnTo>
                  <a:pt x="385162" y="273415"/>
                </a:lnTo>
                <a:cubicBezTo>
                  <a:pt x="409117" y="211820"/>
                  <a:pt x="401283" y="142387"/>
                  <a:pt x="364207" y="87678"/>
                </a:cubicBezTo>
                <a:cubicBezTo>
                  <a:pt x="327324" y="32816"/>
                  <a:pt x="265531" y="-63"/>
                  <a:pt x="199424" y="0"/>
                </a:cubicBezTo>
                <a:close/>
                <a:moveTo>
                  <a:pt x="367578" y="266110"/>
                </a:moveTo>
                <a:lnTo>
                  <a:pt x="277482" y="465325"/>
                </a:lnTo>
                <a:lnTo>
                  <a:pt x="199548" y="628831"/>
                </a:lnTo>
                <a:lnTo>
                  <a:pt x="199291" y="628831"/>
                </a:lnTo>
                <a:lnTo>
                  <a:pt x="121519" y="465677"/>
                </a:lnTo>
                <a:lnTo>
                  <a:pt x="31260" y="266110"/>
                </a:lnTo>
                <a:cubicBezTo>
                  <a:pt x="9752" y="210405"/>
                  <a:pt x="16920" y="147694"/>
                  <a:pt x="50444" y="98279"/>
                </a:cubicBezTo>
                <a:cubicBezTo>
                  <a:pt x="105920" y="16000"/>
                  <a:pt x="217593" y="-5726"/>
                  <a:pt x="299872" y="49750"/>
                </a:cubicBezTo>
                <a:cubicBezTo>
                  <a:pt x="319061" y="62689"/>
                  <a:pt x="335570" y="79212"/>
                  <a:pt x="348490" y="98412"/>
                </a:cubicBezTo>
                <a:cubicBezTo>
                  <a:pt x="381948" y="147806"/>
                  <a:pt x="389079" y="210460"/>
                  <a:pt x="367578" y="266110"/>
                </a:cubicBezTo>
                <a:close/>
              </a:path>
            </a:pathLst>
          </a:custGeom>
          <a:solidFill>
            <a:schemeClr val="tx1"/>
          </a:solidFill>
          <a:ln w="9525" cap="flat">
            <a:solidFill>
              <a:schemeClr val="tx1"/>
            </a:solidFill>
            <a:prstDash val="solid"/>
            <a:miter/>
          </a:ln>
        </p:spPr>
        <p:txBody>
          <a:bodyPr rtlCol="0" anchor="ctr"/>
          <a:lstStyle/>
          <a:p>
            <a:endParaRPr lang="en-GB" dirty="0"/>
          </a:p>
        </p:txBody>
      </p:sp>
    </p:spTree>
    <p:extLst>
      <p:ext uri="{BB962C8B-B14F-4D97-AF65-F5344CB8AC3E}">
        <p14:creationId xmlns:p14="http://schemas.microsoft.com/office/powerpoint/2010/main" val="2095920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A6D5A-8ABB-400F-A4AD-70CC756D3FA4}"/>
              </a:ext>
            </a:extLst>
          </p:cNvPr>
          <p:cNvSpPr>
            <a:spLocks noGrp="1"/>
          </p:cNvSpPr>
          <p:nvPr>
            <p:ph type="title"/>
          </p:nvPr>
        </p:nvSpPr>
        <p:spPr/>
        <p:txBody>
          <a:bodyPr/>
          <a:lstStyle/>
          <a:p>
            <a:r>
              <a:rPr lang="en-GB" dirty="0"/>
              <a:t>THANK YOU</a:t>
            </a:r>
          </a:p>
        </p:txBody>
      </p:sp>
      <p:sp>
        <p:nvSpPr>
          <p:cNvPr id="3" name="Subtitle 2">
            <a:extLst>
              <a:ext uri="{FF2B5EF4-FFF2-40B4-BE49-F238E27FC236}">
                <a16:creationId xmlns:a16="http://schemas.microsoft.com/office/drawing/2014/main" id="{F0DC06C4-32B6-4450-9DD9-17D603B8D03E}"/>
              </a:ext>
            </a:extLst>
          </p:cNvPr>
          <p:cNvSpPr>
            <a:spLocks noGrp="1"/>
          </p:cNvSpPr>
          <p:nvPr>
            <p:ph type="subTitle" idx="1"/>
          </p:nvPr>
        </p:nvSpPr>
        <p:spPr/>
        <p:txBody>
          <a:bodyPr/>
          <a:lstStyle/>
          <a:p>
            <a:r>
              <a:rPr lang="en-GB" dirty="0">
                <a:hlinkClick r:id="rId2"/>
              </a:rPr>
              <a:t>Download</a:t>
            </a:r>
            <a:r>
              <a:rPr lang="en-GB" dirty="0"/>
              <a:t> the research</a:t>
            </a:r>
          </a:p>
        </p:txBody>
      </p:sp>
    </p:spTree>
    <p:extLst>
      <p:ext uri="{BB962C8B-B14F-4D97-AF65-F5344CB8AC3E}">
        <p14:creationId xmlns:p14="http://schemas.microsoft.com/office/powerpoint/2010/main" val="255678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99A64-C12B-432E-9194-A6656C8AA992}"/>
              </a:ext>
            </a:extLst>
          </p:cNvPr>
          <p:cNvSpPr>
            <a:spLocks noGrp="1"/>
          </p:cNvSpPr>
          <p:nvPr>
            <p:ph type="title"/>
          </p:nvPr>
        </p:nvSpPr>
        <p:spPr/>
        <p:txBody>
          <a:bodyPr/>
          <a:lstStyle/>
          <a:p>
            <a:r>
              <a:rPr lang="en-GB" dirty="0"/>
              <a:t>ABOUT WARC’S Research</a:t>
            </a:r>
          </a:p>
        </p:txBody>
      </p:sp>
      <p:sp>
        <p:nvSpPr>
          <p:cNvPr id="4" name="Slide Number Placeholder 3">
            <a:extLst>
              <a:ext uri="{FF2B5EF4-FFF2-40B4-BE49-F238E27FC236}">
                <a16:creationId xmlns:a16="http://schemas.microsoft.com/office/drawing/2014/main" id="{C6754109-8F2E-4F61-845A-73BB063B5D14}"/>
              </a:ext>
            </a:extLst>
          </p:cNvPr>
          <p:cNvSpPr>
            <a:spLocks noGrp="1"/>
          </p:cNvSpPr>
          <p:nvPr>
            <p:ph type="sldNum" sz="quarter" idx="15"/>
          </p:nvPr>
        </p:nvSpPr>
        <p:spPr/>
        <p:txBody>
          <a:bodyPr/>
          <a:lstStyle/>
          <a:p>
            <a:fld id="{3787542D-5C6B-4EB3-96EB-9B37C3D5D2F8}" type="slidenum">
              <a:rPr lang="en-GB" smtClean="0"/>
              <a:t>2</a:t>
            </a:fld>
            <a:endParaRPr lang="en-GB" dirty="0"/>
          </a:p>
        </p:txBody>
      </p:sp>
      <p:sp>
        <p:nvSpPr>
          <p:cNvPr id="5" name="Content Placeholder 4">
            <a:extLst>
              <a:ext uri="{FF2B5EF4-FFF2-40B4-BE49-F238E27FC236}">
                <a16:creationId xmlns:a16="http://schemas.microsoft.com/office/drawing/2014/main" id="{B1EB46D5-9151-4B32-8360-582604EFD253}"/>
              </a:ext>
            </a:extLst>
          </p:cNvPr>
          <p:cNvSpPr>
            <a:spLocks noGrp="1"/>
          </p:cNvSpPr>
          <p:nvPr>
            <p:ph sz="quarter" idx="13"/>
          </p:nvPr>
        </p:nvSpPr>
        <p:spPr/>
        <p:txBody>
          <a:bodyPr/>
          <a:lstStyle/>
          <a:p>
            <a:pPr>
              <a:lnSpc>
                <a:spcPct val="110000"/>
              </a:lnSpc>
              <a:spcAft>
                <a:spcPts val="600"/>
              </a:spcAft>
            </a:pPr>
            <a:r>
              <a:rPr lang="en-GB" sz="1800" dirty="0">
                <a:effectLst/>
                <a:latin typeface="Calibri" panose="020F0502020204030204" pitchFamily="34" charset="0"/>
                <a:ea typeface="Times New Roman" panose="02020603050405020304" pitchFamily="18" charset="0"/>
                <a:cs typeface="Calibri" panose="020F0502020204030204" pitchFamily="34" charset="0"/>
              </a:rPr>
              <a:t>The full report upon which this document is based was developed by WARC in association with </a:t>
            </a:r>
            <a:r>
              <a:rPr lang="en-GB" dirty="0">
                <a:latin typeface="Calibri" panose="020F0502020204030204" pitchFamily="34" charset="0"/>
                <a:ea typeface="Times New Roman" panose="02020603050405020304" pitchFamily="18" charset="0"/>
                <a:cs typeface="Calibri" panose="020F0502020204030204" pitchFamily="34" charset="0"/>
              </a:rPr>
              <a:t>Royal Mail Marketreach</a:t>
            </a:r>
            <a:r>
              <a:rPr lang="en-GB" sz="1800" dirty="0">
                <a:effectLst/>
                <a:latin typeface="Calibri" panose="020F0502020204030204" pitchFamily="34" charset="0"/>
                <a:ea typeface="Times New Roman" panose="02020603050405020304" pitchFamily="18" charset="0"/>
                <a:cs typeface="Calibri" panose="020F0502020204030204" pitchFamily="34" charset="0"/>
              </a:rPr>
              <a:t>.</a:t>
            </a:r>
          </a:p>
          <a:p>
            <a:pPr marL="538163" lvl="1" indent="-274638">
              <a:lnSpc>
                <a:spcPct val="110000"/>
              </a:lnSpc>
              <a:spcAft>
                <a:spcPts val="600"/>
              </a:spcAft>
              <a:buFont typeface="Arial" panose="020B0604020202020204" pitchFamily="34" charset="0"/>
              <a:buChar char="-"/>
            </a:pPr>
            <a:r>
              <a:rPr lang="en-GB" dirty="0">
                <a:effectLst/>
                <a:latin typeface="Calibri" panose="020F0502020204030204" pitchFamily="34" charset="0"/>
                <a:ea typeface="Times New Roman" panose="02020603050405020304" pitchFamily="18" charset="0"/>
                <a:cs typeface="Calibri" panose="020F0502020204030204" pitchFamily="34" charset="0"/>
              </a:rPr>
              <a:t>It takes a fresh look at what direct mail can offer in today’s world, in the context of</a:t>
            </a:r>
            <a:r>
              <a:rPr lang="en-GB" dirty="0">
                <a:latin typeface="Calibri" panose="020F0502020204030204" pitchFamily="34" charset="0"/>
                <a:ea typeface="Times New Roman" panose="02020603050405020304" pitchFamily="18" charset="0"/>
                <a:cs typeface="Times New Roman" panose="02020603050405020304" pitchFamily="18" charset="0"/>
              </a:rPr>
              <a:t> </a:t>
            </a:r>
            <a:r>
              <a:rPr lang="en-GB" dirty="0">
                <a:effectLst/>
                <a:latin typeface="Calibri" panose="020F0502020204030204" pitchFamily="34" charset="0"/>
                <a:ea typeface="Times New Roman" panose="02020603050405020304" pitchFamily="18" charset="0"/>
                <a:cs typeface="Calibri" panose="020F0502020204030204" pitchFamily="34" charset="0"/>
              </a:rPr>
              <a:t>changing consumer behaviours post-COVID and technology innovations, and explores</a:t>
            </a:r>
            <a:r>
              <a:rPr lang="en-GB" dirty="0">
                <a:latin typeface="Calibri" panose="020F0502020204030204" pitchFamily="34" charset="0"/>
                <a:ea typeface="Times New Roman" panose="02020603050405020304" pitchFamily="18" charset="0"/>
                <a:cs typeface="Times New Roman" panose="02020603050405020304" pitchFamily="18" charset="0"/>
              </a:rPr>
              <a:t> </a:t>
            </a:r>
            <a:r>
              <a:rPr lang="en-GB" dirty="0">
                <a:effectLst/>
                <a:latin typeface="Calibri" panose="020F0502020204030204" pitchFamily="34" charset="0"/>
                <a:ea typeface="Times New Roman" panose="02020603050405020304" pitchFamily="18" charset="0"/>
                <a:cs typeface="Calibri" panose="020F0502020204030204" pitchFamily="34" charset="0"/>
              </a:rPr>
              <a:t>the best strategies for measuring the effectiveness of direct mail campaigns.</a:t>
            </a:r>
          </a:p>
          <a:p>
            <a:pPr>
              <a:lnSpc>
                <a:spcPct val="110000"/>
              </a:lnSpc>
              <a:spcAft>
                <a:spcPts val="600"/>
              </a:spcAft>
            </a:pPr>
            <a:r>
              <a:rPr lang="en-GB" sz="1800" dirty="0">
                <a:effectLst/>
                <a:latin typeface="Calibri" panose="020F0502020204030204" pitchFamily="34" charset="0"/>
                <a:ea typeface="Times New Roman" panose="02020603050405020304" pitchFamily="18" charset="0"/>
                <a:cs typeface="Calibri" panose="020F0502020204030204" pitchFamily="34" charset="0"/>
              </a:rPr>
              <a:t>The report features a range of examples where direct mail has been used to drive ROI and</a:t>
            </a:r>
            <a:r>
              <a:rPr lang="en-GB" dirty="0">
                <a:latin typeface="Calibri" panose="020F0502020204030204" pitchFamily="34" charset="0"/>
                <a:ea typeface="Times New Roman" panose="02020603050405020304" pitchFamily="18" charset="0"/>
                <a:cs typeface="Times New Roman" panose="02020603050405020304" pitchFamily="18" charset="0"/>
              </a:rPr>
              <a:t> </a:t>
            </a:r>
            <a:r>
              <a:rPr lang="en-GB" sz="1800" dirty="0">
                <a:effectLst/>
                <a:latin typeface="Calibri" panose="020F0502020204030204" pitchFamily="34" charset="0"/>
                <a:ea typeface="Times New Roman" panose="02020603050405020304" pitchFamily="18" charset="0"/>
                <a:cs typeface="Calibri" panose="020F0502020204030204" pitchFamily="34" charset="0"/>
              </a:rPr>
              <a:t>sustained growth.</a:t>
            </a:r>
          </a:p>
          <a:p>
            <a:pPr>
              <a:lnSpc>
                <a:spcPct val="110000"/>
              </a:lnSpc>
              <a:spcAft>
                <a:spcPts val="600"/>
              </a:spcAft>
            </a:pPr>
            <a:r>
              <a:rPr lang="en-GB" sz="1800" dirty="0">
                <a:effectLst/>
                <a:latin typeface="Calibri" panose="020F0502020204030204" pitchFamily="34" charset="0"/>
                <a:ea typeface="Times New Roman" panose="02020603050405020304" pitchFamily="18" charset="0"/>
                <a:cs typeface="Calibri" panose="020F0502020204030204" pitchFamily="34" charset="0"/>
              </a:rPr>
              <a:t>The basis for the report is an analysis of case studies from WARC ‘s case study database – all of which have been awarded at, or entered into marketing effectiveness</a:t>
            </a:r>
            <a:r>
              <a:rPr lang="en-GB" dirty="0">
                <a:latin typeface="Calibri" panose="020F0502020204030204" pitchFamily="34" charset="0"/>
                <a:ea typeface="Times New Roman" panose="02020603050405020304" pitchFamily="18" charset="0"/>
                <a:cs typeface="Calibri" panose="020F0502020204030204" pitchFamily="34" charset="0"/>
              </a:rPr>
              <a:t> </a:t>
            </a:r>
            <a:r>
              <a:rPr lang="en-GB" sz="1800" dirty="0">
                <a:effectLst/>
                <a:latin typeface="Calibri" panose="020F0502020204030204" pitchFamily="34" charset="0"/>
                <a:ea typeface="Times New Roman" panose="02020603050405020304" pitchFamily="18" charset="0"/>
                <a:cs typeface="Calibri" panose="020F0502020204030204" pitchFamily="34" charset="0"/>
              </a:rPr>
              <a:t>awards and </a:t>
            </a:r>
            <a:r>
              <a:rPr lang="en-GB" dirty="0">
                <a:latin typeface="Calibri" panose="020F0502020204030204" pitchFamily="34" charset="0"/>
                <a:ea typeface="Times New Roman" panose="02020603050405020304" pitchFamily="18" charset="0"/>
                <a:cs typeface="Calibri" panose="020F0502020204030204" pitchFamily="34" charset="0"/>
              </a:rPr>
              <a:t>are therefore viewed as</a:t>
            </a:r>
            <a:r>
              <a:rPr lang="en-GB" sz="1800" dirty="0">
                <a:effectLst/>
                <a:latin typeface="Calibri" panose="020F0502020204030204" pitchFamily="34" charset="0"/>
                <a:ea typeface="Times New Roman" panose="02020603050405020304" pitchFamily="18" charset="0"/>
                <a:cs typeface="Calibri" panose="020F0502020204030204" pitchFamily="34" charset="0"/>
              </a:rPr>
              <a:t> ‘successful’. This analysis is combined with a review of WARC’s global data, industry knowledge and examples.</a:t>
            </a:r>
          </a:p>
          <a:p>
            <a:pPr>
              <a:lnSpc>
                <a:spcPct val="110000"/>
              </a:lnSpc>
              <a:spcAft>
                <a:spcPts val="600"/>
              </a:spcAft>
            </a:pPr>
            <a:r>
              <a:rPr lang="en-GB" dirty="0">
                <a:latin typeface="Calibri" panose="020F0502020204030204" pitchFamily="34" charset="0"/>
                <a:ea typeface="Times New Roman" panose="02020603050405020304" pitchFamily="18" charset="0"/>
                <a:cs typeface="Calibri" panose="020F0502020204030204" pitchFamily="34" charset="0"/>
              </a:rPr>
              <a:t>This document is a summary of the key takeouts.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buNone/>
            </a:pPr>
            <a:endParaRPr lang="en-GB" dirty="0"/>
          </a:p>
        </p:txBody>
      </p:sp>
    </p:spTree>
    <p:extLst>
      <p:ext uri="{BB962C8B-B14F-4D97-AF65-F5344CB8AC3E}">
        <p14:creationId xmlns:p14="http://schemas.microsoft.com/office/powerpoint/2010/main" val="3186729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3A15A61-405F-439E-9D3F-4A301A5EA400}"/>
              </a:ext>
            </a:extLst>
          </p:cNvPr>
          <p:cNvSpPr>
            <a:spLocks noGrp="1"/>
          </p:cNvSpPr>
          <p:nvPr>
            <p:ph type="body" sz="quarter" idx="25"/>
          </p:nvPr>
        </p:nvSpPr>
        <p:spPr/>
        <p:txBody>
          <a:bodyPr/>
          <a:lstStyle/>
          <a:p>
            <a:r>
              <a:rPr lang="en-GB" dirty="0"/>
              <a:t>1.</a:t>
            </a:r>
          </a:p>
        </p:txBody>
      </p:sp>
      <p:sp>
        <p:nvSpPr>
          <p:cNvPr id="9" name="Text Placeholder 8">
            <a:extLst>
              <a:ext uri="{FF2B5EF4-FFF2-40B4-BE49-F238E27FC236}">
                <a16:creationId xmlns:a16="http://schemas.microsoft.com/office/drawing/2014/main" id="{7FC88B2D-DB9F-41F6-9D35-E2A3C319D0EC}"/>
              </a:ext>
            </a:extLst>
          </p:cNvPr>
          <p:cNvSpPr>
            <a:spLocks noGrp="1"/>
          </p:cNvSpPr>
          <p:nvPr>
            <p:ph type="body" sz="quarter" idx="26"/>
          </p:nvPr>
        </p:nvSpPr>
        <p:spPr/>
        <p:txBody>
          <a:bodyPr/>
          <a:lstStyle/>
          <a:p>
            <a:r>
              <a:rPr lang="en-GB" dirty="0"/>
              <a:t>2.</a:t>
            </a:r>
          </a:p>
        </p:txBody>
      </p:sp>
      <p:sp>
        <p:nvSpPr>
          <p:cNvPr id="10" name="Text Placeholder 9">
            <a:extLst>
              <a:ext uri="{FF2B5EF4-FFF2-40B4-BE49-F238E27FC236}">
                <a16:creationId xmlns:a16="http://schemas.microsoft.com/office/drawing/2014/main" id="{62AF8C44-BB74-40FD-AA72-F7E6596AA031}"/>
              </a:ext>
            </a:extLst>
          </p:cNvPr>
          <p:cNvSpPr>
            <a:spLocks noGrp="1"/>
          </p:cNvSpPr>
          <p:nvPr>
            <p:ph type="body" sz="quarter" idx="27"/>
          </p:nvPr>
        </p:nvSpPr>
        <p:spPr/>
        <p:txBody>
          <a:bodyPr/>
          <a:lstStyle/>
          <a:p>
            <a:r>
              <a:rPr lang="en-GB" dirty="0"/>
              <a:t>3.</a:t>
            </a:r>
          </a:p>
        </p:txBody>
      </p:sp>
      <p:sp>
        <p:nvSpPr>
          <p:cNvPr id="11" name="Text Placeholder 10">
            <a:extLst>
              <a:ext uri="{FF2B5EF4-FFF2-40B4-BE49-F238E27FC236}">
                <a16:creationId xmlns:a16="http://schemas.microsoft.com/office/drawing/2014/main" id="{406CA0C6-4CC8-41FA-812F-BB4745D355D4}"/>
              </a:ext>
            </a:extLst>
          </p:cNvPr>
          <p:cNvSpPr>
            <a:spLocks noGrp="1"/>
          </p:cNvSpPr>
          <p:nvPr>
            <p:ph type="body" sz="quarter" idx="28"/>
          </p:nvPr>
        </p:nvSpPr>
        <p:spPr>
          <a:xfrm>
            <a:off x="654408" y="3350872"/>
            <a:ext cx="2222500" cy="2529676"/>
          </a:xfrm>
        </p:spPr>
        <p:txBody>
          <a:bodyPr/>
          <a:lstStyle/>
          <a:p>
            <a:r>
              <a:rPr lang="en-GB" dirty="0"/>
              <a:t>Mail can be an impactful differentiator in marketing campaigns, driving revenue and ROI for brands that invest.</a:t>
            </a:r>
          </a:p>
        </p:txBody>
      </p:sp>
      <p:sp>
        <p:nvSpPr>
          <p:cNvPr id="12" name="Text Placeholder 11">
            <a:extLst>
              <a:ext uri="{FF2B5EF4-FFF2-40B4-BE49-F238E27FC236}">
                <a16:creationId xmlns:a16="http://schemas.microsoft.com/office/drawing/2014/main" id="{97F28059-B265-4E2A-9D4D-44057141CA75}"/>
              </a:ext>
            </a:extLst>
          </p:cNvPr>
          <p:cNvSpPr>
            <a:spLocks noGrp="1"/>
          </p:cNvSpPr>
          <p:nvPr>
            <p:ph type="body" sz="quarter" idx="29"/>
          </p:nvPr>
        </p:nvSpPr>
        <p:spPr/>
        <p:txBody>
          <a:bodyPr/>
          <a:lstStyle/>
          <a:p>
            <a:r>
              <a:rPr lang="en-GB" dirty="0"/>
              <a:t>Direct mail can be highly personalised and targeted, capturing attention for longer with multi-sensory experiences &amp; digital integrations.</a:t>
            </a:r>
          </a:p>
        </p:txBody>
      </p:sp>
      <p:sp>
        <p:nvSpPr>
          <p:cNvPr id="13" name="Text Placeholder 12">
            <a:extLst>
              <a:ext uri="{FF2B5EF4-FFF2-40B4-BE49-F238E27FC236}">
                <a16:creationId xmlns:a16="http://schemas.microsoft.com/office/drawing/2014/main" id="{37B32C10-4703-4BF9-B0BA-E2F5F88ABAAB}"/>
              </a:ext>
            </a:extLst>
          </p:cNvPr>
          <p:cNvSpPr>
            <a:spLocks noGrp="1"/>
          </p:cNvSpPr>
          <p:nvPr>
            <p:ph type="body" sz="quarter" idx="30"/>
          </p:nvPr>
        </p:nvSpPr>
        <p:spPr/>
        <p:txBody>
          <a:bodyPr/>
          <a:lstStyle/>
          <a:p>
            <a:r>
              <a:rPr lang="en-GB" dirty="0"/>
              <a:t>Direct mail delivers on both brand building and performance goals – its not just a direct response medium.</a:t>
            </a:r>
          </a:p>
        </p:txBody>
      </p:sp>
      <p:sp>
        <p:nvSpPr>
          <p:cNvPr id="14" name="Text Placeholder 13">
            <a:extLst>
              <a:ext uri="{FF2B5EF4-FFF2-40B4-BE49-F238E27FC236}">
                <a16:creationId xmlns:a16="http://schemas.microsoft.com/office/drawing/2014/main" id="{012F9926-F5B1-4C4E-9D99-9A85AD8D33F5}"/>
              </a:ext>
            </a:extLst>
          </p:cNvPr>
          <p:cNvSpPr>
            <a:spLocks noGrp="1"/>
          </p:cNvSpPr>
          <p:nvPr>
            <p:ph type="body" sz="quarter" idx="31"/>
          </p:nvPr>
        </p:nvSpPr>
        <p:spPr/>
        <p:txBody>
          <a:bodyPr/>
          <a:lstStyle/>
          <a:p>
            <a:r>
              <a:rPr lang="en-GB" dirty="0"/>
              <a:t>4.</a:t>
            </a:r>
          </a:p>
        </p:txBody>
      </p:sp>
      <p:sp>
        <p:nvSpPr>
          <p:cNvPr id="15" name="Text Placeholder 14">
            <a:extLst>
              <a:ext uri="{FF2B5EF4-FFF2-40B4-BE49-F238E27FC236}">
                <a16:creationId xmlns:a16="http://schemas.microsoft.com/office/drawing/2014/main" id="{4502694B-398D-4533-B86C-114E8154EBE8}"/>
              </a:ext>
            </a:extLst>
          </p:cNvPr>
          <p:cNvSpPr>
            <a:spLocks noGrp="1"/>
          </p:cNvSpPr>
          <p:nvPr>
            <p:ph type="body" sz="quarter" idx="32"/>
          </p:nvPr>
        </p:nvSpPr>
        <p:spPr/>
        <p:txBody>
          <a:bodyPr/>
          <a:lstStyle/>
          <a:p>
            <a:r>
              <a:rPr lang="en-GB" dirty="0"/>
              <a:t>Mail remains one of the most measurable channels and the direct marketing industry is facing the effectiveness challenge head on.</a:t>
            </a:r>
          </a:p>
        </p:txBody>
      </p:sp>
      <p:sp>
        <p:nvSpPr>
          <p:cNvPr id="6" name="Title 5">
            <a:extLst>
              <a:ext uri="{FF2B5EF4-FFF2-40B4-BE49-F238E27FC236}">
                <a16:creationId xmlns:a16="http://schemas.microsoft.com/office/drawing/2014/main" id="{0AD3C2D2-D423-47ED-B291-1190C8E5ACB2}"/>
              </a:ext>
            </a:extLst>
          </p:cNvPr>
          <p:cNvSpPr>
            <a:spLocks noGrp="1"/>
          </p:cNvSpPr>
          <p:nvPr>
            <p:ph type="title"/>
          </p:nvPr>
        </p:nvSpPr>
        <p:spPr/>
        <p:txBody>
          <a:bodyPr/>
          <a:lstStyle/>
          <a:p>
            <a:r>
              <a:rPr lang="en-GB" dirty="0"/>
              <a:t>WARC’s FOUR KEY TAKEOUTS</a:t>
            </a:r>
          </a:p>
        </p:txBody>
      </p:sp>
      <p:sp>
        <p:nvSpPr>
          <p:cNvPr id="16" name="Slide Number Placeholder 2">
            <a:extLst>
              <a:ext uri="{FF2B5EF4-FFF2-40B4-BE49-F238E27FC236}">
                <a16:creationId xmlns:a16="http://schemas.microsoft.com/office/drawing/2014/main" id="{5EC3B3C7-4FCF-A54B-BA13-9F16B561065F}"/>
              </a:ext>
            </a:extLst>
          </p:cNvPr>
          <p:cNvSpPr txBox="1">
            <a:spLocks/>
          </p:cNvSpPr>
          <p:nvPr/>
        </p:nvSpPr>
        <p:spPr>
          <a:xfrm>
            <a:off x="11274550" y="6261100"/>
            <a:ext cx="650749" cy="365125"/>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3787542D-5C6B-4EB3-96EB-9B37C3D5D2F8}" type="slidenum">
              <a:rPr lang="en-GB" sz="1200" smtClean="0">
                <a:solidFill>
                  <a:schemeClr val="bg1">
                    <a:lumMod val="50000"/>
                  </a:schemeClr>
                </a:solidFill>
              </a:rPr>
              <a:pPr algn="r"/>
              <a:t>3</a:t>
            </a:fld>
            <a:endParaRPr lang="en-GB" sz="1200" dirty="0">
              <a:solidFill>
                <a:schemeClr val="bg1">
                  <a:lumMod val="50000"/>
                </a:schemeClr>
              </a:solidFill>
            </a:endParaRPr>
          </a:p>
        </p:txBody>
      </p:sp>
      <p:sp>
        <p:nvSpPr>
          <p:cNvPr id="17" name="Text Placeholder 3">
            <a:extLst>
              <a:ext uri="{FF2B5EF4-FFF2-40B4-BE49-F238E27FC236}">
                <a16:creationId xmlns:a16="http://schemas.microsoft.com/office/drawing/2014/main" id="{3051FBF5-58FF-437E-9BFF-B682DB1531A6}"/>
              </a:ext>
            </a:extLst>
          </p:cNvPr>
          <p:cNvSpPr>
            <a:spLocks noGrp="1"/>
          </p:cNvSpPr>
          <p:nvPr>
            <p:ph type="body" sz="quarter" idx="11"/>
          </p:nvPr>
        </p:nvSpPr>
        <p:spPr>
          <a:xfrm>
            <a:off x="486001" y="977452"/>
            <a:ext cx="8861199" cy="282937"/>
          </a:xfrm>
        </p:spPr>
        <p:txBody>
          <a:bodyPr/>
          <a:lstStyle/>
          <a:p>
            <a:r>
              <a:rPr lang="en-GB" dirty="0"/>
              <a:t>Driving effectiveness with direct mail</a:t>
            </a:r>
          </a:p>
        </p:txBody>
      </p:sp>
    </p:spTree>
    <p:extLst>
      <p:ext uri="{BB962C8B-B14F-4D97-AF65-F5344CB8AC3E}">
        <p14:creationId xmlns:p14="http://schemas.microsoft.com/office/powerpoint/2010/main" val="970449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393F88-4FB0-4FE1-A386-8764A6C5A088}"/>
              </a:ext>
            </a:extLst>
          </p:cNvPr>
          <p:cNvSpPr>
            <a:spLocks noGrp="1"/>
          </p:cNvSpPr>
          <p:nvPr>
            <p:ph type="sldNum" sz="quarter" idx="15"/>
          </p:nvPr>
        </p:nvSpPr>
        <p:spPr/>
        <p:txBody>
          <a:bodyPr/>
          <a:lstStyle/>
          <a:p>
            <a:fld id="{3787542D-5C6B-4EB3-96EB-9B37C3D5D2F8}" type="slidenum">
              <a:rPr lang="en-GB" smtClean="0"/>
              <a:t>4</a:t>
            </a:fld>
            <a:endParaRPr lang="en-GB" dirty="0"/>
          </a:p>
        </p:txBody>
      </p:sp>
      <p:sp>
        <p:nvSpPr>
          <p:cNvPr id="3" name="Title 2">
            <a:extLst>
              <a:ext uri="{FF2B5EF4-FFF2-40B4-BE49-F238E27FC236}">
                <a16:creationId xmlns:a16="http://schemas.microsoft.com/office/drawing/2014/main" id="{01190550-A110-497D-A338-F63F457A0091}"/>
              </a:ext>
            </a:extLst>
          </p:cNvPr>
          <p:cNvSpPr>
            <a:spLocks noGrp="1"/>
          </p:cNvSpPr>
          <p:nvPr>
            <p:ph type="title"/>
          </p:nvPr>
        </p:nvSpPr>
        <p:spPr/>
        <p:txBody>
          <a:bodyPr/>
          <a:lstStyle/>
          <a:p>
            <a:r>
              <a:rPr lang="en-GB" dirty="0"/>
              <a:t>Effectiveness Increases when mail is in the mix</a:t>
            </a:r>
          </a:p>
        </p:txBody>
      </p:sp>
      <p:graphicFrame>
        <p:nvGraphicFramePr>
          <p:cNvPr id="8" name="Content Placeholder 7">
            <a:extLst>
              <a:ext uri="{FF2B5EF4-FFF2-40B4-BE49-F238E27FC236}">
                <a16:creationId xmlns:a16="http://schemas.microsoft.com/office/drawing/2014/main" id="{C2DD99A8-9D58-4DE8-9470-0EA6284EEE78}"/>
              </a:ext>
            </a:extLst>
          </p:cNvPr>
          <p:cNvGraphicFramePr>
            <a:graphicFrameLocks noGrp="1"/>
          </p:cNvGraphicFramePr>
          <p:nvPr>
            <p:ph sz="quarter" idx="13"/>
            <p:extLst>
              <p:ext uri="{D42A27DB-BD31-4B8C-83A1-F6EECF244321}">
                <p14:modId xmlns:p14="http://schemas.microsoft.com/office/powerpoint/2010/main" val="1316020152"/>
              </p:ext>
            </p:extLst>
          </p:nvPr>
        </p:nvGraphicFramePr>
        <p:xfrm>
          <a:off x="4114800" y="2180125"/>
          <a:ext cx="7642225" cy="4246245"/>
        </p:xfrm>
        <a:graphic>
          <a:graphicData uri="http://schemas.openxmlformats.org/drawingml/2006/chart">
            <c:chart xmlns:c="http://schemas.openxmlformats.org/drawingml/2006/chart" xmlns:r="http://schemas.openxmlformats.org/officeDocument/2006/relationships" r:id="rId2"/>
          </a:graphicData>
        </a:graphic>
      </p:graphicFrame>
      <p:sp>
        <p:nvSpPr>
          <p:cNvPr id="10" name="Content Placeholder 1">
            <a:extLst>
              <a:ext uri="{FF2B5EF4-FFF2-40B4-BE49-F238E27FC236}">
                <a16:creationId xmlns:a16="http://schemas.microsoft.com/office/drawing/2014/main" id="{4165028E-3063-4B2B-8E8A-721C6693CD1D}"/>
              </a:ext>
            </a:extLst>
          </p:cNvPr>
          <p:cNvSpPr txBox="1">
            <a:spLocks/>
          </p:cNvSpPr>
          <p:nvPr/>
        </p:nvSpPr>
        <p:spPr>
          <a:xfrm>
            <a:off x="486000" y="2567649"/>
            <a:ext cx="3377975" cy="44172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1600" dirty="0">
                <a:latin typeface="Calibri" panose="020F0502020204030204" pitchFamily="34" charset="0"/>
                <a:cs typeface="Calibri" panose="020F0502020204030204" pitchFamily="34" charset="0"/>
              </a:rPr>
              <a:t>WARC's case study-led research revealed that campaigns in its database including mail in the mix had huge commercial impacts versus all UK campaign cases.</a:t>
            </a:r>
          </a:p>
          <a:p>
            <a:pPr marL="0" indent="0">
              <a:lnSpc>
                <a:spcPct val="100000"/>
              </a:lnSpc>
              <a:buFont typeface="Arial" panose="020B0604020202020204" pitchFamily="34" charset="0"/>
              <a:buNone/>
            </a:pPr>
            <a:r>
              <a:rPr lang="en-GB" sz="1600" dirty="0">
                <a:latin typeface="Calibri" panose="020F0502020204030204" pitchFamily="34" charset="0"/>
                <a:cs typeface="Calibri" panose="020F0502020204030204" pitchFamily="34" charset="0"/>
              </a:rPr>
              <a:t>This analysis looks at the types of outcome effects that the campaigns report. It looks at the effects reported by all the case studies combined, and compares it to those that feature direct mail.</a:t>
            </a:r>
          </a:p>
          <a:p>
            <a:pPr marL="0" indent="0">
              <a:lnSpc>
                <a:spcPct val="100000"/>
              </a:lnSpc>
              <a:buFont typeface="Arial" panose="020B0604020202020204" pitchFamily="34" charset="0"/>
              <a:buNone/>
            </a:pPr>
            <a:endParaRPr lang="en-GB" sz="1600" dirty="0">
              <a:latin typeface="Calibri" panose="020F0502020204030204" pitchFamily="34" charset="0"/>
              <a:cs typeface="Calibri" panose="020F0502020204030204" pitchFamily="34" charset="0"/>
            </a:endParaRPr>
          </a:p>
        </p:txBody>
      </p:sp>
      <p:sp>
        <p:nvSpPr>
          <p:cNvPr id="48" name="Arrow: Pentagon 47">
            <a:extLst>
              <a:ext uri="{FF2B5EF4-FFF2-40B4-BE49-F238E27FC236}">
                <a16:creationId xmlns:a16="http://schemas.microsoft.com/office/drawing/2014/main" id="{3ECE4EBD-CEDA-4573-B426-BC4984ECE460}"/>
              </a:ext>
            </a:extLst>
          </p:cNvPr>
          <p:cNvSpPr/>
          <p:nvPr/>
        </p:nvSpPr>
        <p:spPr>
          <a:xfrm rot="16200000">
            <a:off x="5167284" y="2200446"/>
            <a:ext cx="570975" cy="518160"/>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TextBox 48">
            <a:extLst>
              <a:ext uri="{FF2B5EF4-FFF2-40B4-BE49-F238E27FC236}">
                <a16:creationId xmlns:a16="http://schemas.microsoft.com/office/drawing/2014/main" id="{472CD3F9-C916-4F85-87B7-A3F905A8B432}"/>
              </a:ext>
            </a:extLst>
          </p:cNvPr>
          <p:cNvSpPr txBox="1"/>
          <p:nvPr/>
        </p:nvSpPr>
        <p:spPr>
          <a:xfrm>
            <a:off x="5160063" y="2433398"/>
            <a:ext cx="585417" cy="307777"/>
          </a:xfrm>
          <a:prstGeom prst="rect">
            <a:avLst/>
          </a:prstGeom>
          <a:noFill/>
        </p:spPr>
        <p:txBody>
          <a:bodyPr wrap="none" rtlCol="0">
            <a:spAutoFit/>
          </a:bodyPr>
          <a:lstStyle/>
          <a:p>
            <a:r>
              <a:rPr lang="en-GB" sz="1400" b="1" dirty="0">
                <a:solidFill>
                  <a:schemeClr val="bg1"/>
                </a:solidFill>
              </a:rPr>
              <a:t>+52%</a:t>
            </a:r>
          </a:p>
        </p:txBody>
      </p:sp>
      <p:sp>
        <p:nvSpPr>
          <p:cNvPr id="50" name="Arrow: Pentagon 49">
            <a:extLst>
              <a:ext uri="{FF2B5EF4-FFF2-40B4-BE49-F238E27FC236}">
                <a16:creationId xmlns:a16="http://schemas.microsoft.com/office/drawing/2014/main" id="{BEBD78E6-91AC-45B5-8482-97BDCAFB3FF5}"/>
              </a:ext>
            </a:extLst>
          </p:cNvPr>
          <p:cNvSpPr/>
          <p:nvPr/>
        </p:nvSpPr>
        <p:spPr>
          <a:xfrm rot="16200000">
            <a:off x="6985924" y="2434126"/>
            <a:ext cx="570975" cy="518160"/>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TextBox 50">
            <a:extLst>
              <a:ext uri="{FF2B5EF4-FFF2-40B4-BE49-F238E27FC236}">
                <a16:creationId xmlns:a16="http://schemas.microsoft.com/office/drawing/2014/main" id="{1AF5AC63-210C-4D9B-8957-C407DABBC0F9}"/>
              </a:ext>
            </a:extLst>
          </p:cNvPr>
          <p:cNvSpPr txBox="1"/>
          <p:nvPr/>
        </p:nvSpPr>
        <p:spPr>
          <a:xfrm>
            <a:off x="6978703" y="2667078"/>
            <a:ext cx="588623" cy="307777"/>
          </a:xfrm>
          <a:prstGeom prst="rect">
            <a:avLst/>
          </a:prstGeom>
          <a:noFill/>
        </p:spPr>
        <p:txBody>
          <a:bodyPr wrap="none" rtlCol="0">
            <a:spAutoFit/>
          </a:bodyPr>
          <a:lstStyle/>
          <a:p>
            <a:r>
              <a:rPr lang="en-GB" sz="1400" b="1" dirty="0">
                <a:solidFill>
                  <a:schemeClr val="bg1"/>
                </a:solidFill>
              </a:rPr>
              <a:t>+43%</a:t>
            </a:r>
          </a:p>
        </p:txBody>
      </p:sp>
      <p:sp>
        <p:nvSpPr>
          <p:cNvPr id="52" name="Arrow: Pentagon 51">
            <a:extLst>
              <a:ext uri="{FF2B5EF4-FFF2-40B4-BE49-F238E27FC236}">
                <a16:creationId xmlns:a16="http://schemas.microsoft.com/office/drawing/2014/main" id="{BE73F724-DEF7-4E20-8CBB-F68C190DD6B0}"/>
              </a:ext>
            </a:extLst>
          </p:cNvPr>
          <p:cNvSpPr/>
          <p:nvPr/>
        </p:nvSpPr>
        <p:spPr>
          <a:xfrm rot="16200000">
            <a:off x="8845204" y="3226606"/>
            <a:ext cx="570975" cy="518160"/>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TextBox 52">
            <a:extLst>
              <a:ext uri="{FF2B5EF4-FFF2-40B4-BE49-F238E27FC236}">
                <a16:creationId xmlns:a16="http://schemas.microsoft.com/office/drawing/2014/main" id="{BAAA0871-E59E-42BF-8460-E9F7DB4345F7}"/>
              </a:ext>
            </a:extLst>
          </p:cNvPr>
          <p:cNvSpPr txBox="1"/>
          <p:nvPr/>
        </p:nvSpPr>
        <p:spPr>
          <a:xfrm>
            <a:off x="8837983" y="3459558"/>
            <a:ext cx="588623" cy="307777"/>
          </a:xfrm>
          <a:prstGeom prst="rect">
            <a:avLst/>
          </a:prstGeom>
          <a:noFill/>
        </p:spPr>
        <p:txBody>
          <a:bodyPr wrap="none" rtlCol="0">
            <a:spAutoFit/>
          </a:bodyPr>
          <a:lstStyle/>
          <a:p>
            <a:r>
              <a:rPr lang="en-GB" sz="1400" b="1" dirty="0">
                <a:solidFill>
                  <a:schemeClr val="bg1"/>
                </a:solidFill>
              </a:rPr>
              <a:t>+64%</a:t>
            </a:r>
          </a:p>
        </p:txBody>
      </p:sp>
      <p:sp>
        <p:nvSpPr>
          <p:cNvPr id="54" name="Arrow: Pentagon 53">
            <a:extLst>
              <a:ext uri="{FF2B5EF4-FFF2-40B4-BE49-F238E27FC236}">
                <a16:creationId xmlns:a16="http://schemas.microsoft.com/office/drawing/2014/main" id="{65A7FADF-8F05-496D-9CA4-981FAEF840C1}"/>
              </a:ext>
            </a:extLst>
          </p:cNvPr>
          <p:cNvSpPr/>
          <p:nvPr/>
        </p:nvSpPr>
        <p:spPr>
          <a:xfrm rot="16200000">
            <a:off x="10663844" y="3277406"/>
            <a:ext cx="570975" cy="518160"/>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 name="TextBox 54">
            <a:extLst>
              <a:ext uri="{FF2B5EF4-FFF2-40B4-BE49-F238E27FC236}">
                <a16:creationId xmlns:a16="http://schemas.microsoft.com/office/drawing/2014/main" id="{FD1DBBAA-FB44-4C8B-B912-4331D4C745E5}"/>
              </a:ext>
            </a:extLst>
          </p:cNvPr>
          <p:cNvSpPr txBox="1"/>
          <p:nvPr/>
        </p:nvSpPr>
        <p:spPr>
          <a:xfrm>
            <a:off x="10656623" y="3510358"/>
            <a:ext cx="588623" cy="307777"/>
          </a:xfrm>
          <a:prstGeom prst="rect">
            <a:avLst/>
          </a:prstGeom>
          <a:noFill/>
        </p:spPr>
        <p:txBody>
          <a:bodyPr wrap="none" rtlCol="0">
            <a:spAutoFit/>
          </a:bodyPr>
          <a:lstStyle/>
          <a:p>
            <a:r>
              <a:rPr lang="en-GB" sz="1400" b="1" dirty="0">
                <a:solidFill>
                  <a:schemeClr val="bg1"/>
                </a:solidFill>
              </a:rPr>
              <a:t>+75%</a:t>
            </a:r>
          </a:p>
        </p:txBody>
      </p:sp>
      <p:sp>
        <p:nvSpPr>
          <p:cNvPr id="56" name="Rectangle 55">
            <a:extLst>
              <a:ext uri="{FF2B5EF4-FFF2-40B4-BE49-F238E27FC236}">
                <a16:creationId xmlns:a16="http://schemas.microsoft.com/office/drawing/2014/main" id="{29FBB068-2425-446B-B569-12D6BAD9F6FF}"/>
              </a:ext>
            </a:extLst>
          </p:cNvPr>
          <p:cNvSpPr/>
          <p:nvPr/>
        </p:nvSpPr>
        <p:spPr>
          <a:xfrm>
            <a:off x="744611" y="6338137"/>
            <a:ext cx="3310523" cy="246221"/>
          </a:xfrm>
          <a:prstGeom prst="rect">
            <a:avLst/>
          </a:prstGeom>
        </p:spPr>
        <p:txBody>
          <a:bodyPr wrap="none">
            <a:spAutoFit/>
          </a:bodyPr>
          <a:lstStyle/>
          <a:p>
            <a:pPr lvl="0" algn="r"/>
            <a:r>
              <a:rPr lang="en-GB" sz="1000" dirty="0"/>
              <a:t>Source: WARC “Driving effectiveness with direct mail” 2021</a:t>
            </a:r>
          </a:p>
        </p:txBody>
      </p:sp>
      <p:sp>
        <p:nvSpPr>
          <p:cNvPr id="57" name="TextBox 56">
            <a:extLst>
              <a:ext uri="{FF2B5EF4-FFF2-40B4-BE49-F238E27FC236}">
                <a16:creationId xmlns:a16="http://schemas.microsoft.com/office/drawing/2014/main" id="{84A60758-11E8-4D12-BBF5-EE72F98AB797}"/>
              </a:ext>
            </a:extLst>
          </p:cNvPr>
          <p:cNvSpPr txBox="1"/>
          <p:nvPr/>
        </p:nvSpPr>
        <p:spPr>
          <a:xfrm>
            <a:off x="4764508" y="1479886"/>
            <a:ext cx="6321602" cy="677108"/>
          </a:xfrm>
          <a:prstGeom prst="rect">
            <a:avLst/>
          </a:prstGeom>
          <a:noFill/>
        </p:spPr>
        <p:txBody>
          <a:bodyPr wrap="none" rtlCol="0">
            <a:spAutoFit/>
          </a:bodyPr>
          <a:lstStyle/>
          <a:p>
            <a:pPr algn="ctr"/>
            <a:r>
              <a:rPr lang="en-GB" sz="2000" b="1" dirty="0"/>
              <a:t>Hard metrics measured</a:t>
            </a:r>
          </a:p>
          <a:p>
            <a:pPr algn="ctr"/>
            <a:r>
              <a:rPr lang="en-GB" sz="1800" dirty="0">
                <a:latin typeface="+mn-lt"/>
                <a:cs typeface="Calibri" panose="020F0502020204030204" pitchFamily="34" charset="0"/>
              </a:rPr>
              <a:t>UK cases that used direct mail in the mix, 2016 </a:t>
            </a:r>
            <a:r>
              <a:rPr lang="mr-IN" sz="1800" dirty="0">
                <a:latin typeface="+mn-lt"/>
              </a:rPr>
              <a:t>–</a:t>
            </a:r>
            <a:r>
              <a:rPr lang="en-GB" sz="1800" dirty="0">
                <a:latin typeface="+mn-lt"/>
                <a:cs typeface="Calibri" panose="020F0502020204030204" pitchFamily="34" charset="0"/>
              </a:rPr>
              <a:t> 2020, % of cases</a:t>
            </a:r>
          </a:p>
        </p:txBody>
      </p:sp>
    </p:spTree>
    <p:extLst>
      <p:ext uri="{BB962C8B-B14F-4D97-AF65-F5344CB8AC3E}">
        <p14:creationId xmlns:p14="http://schemas.microsoft.com/office/powerpoint/2010/main" val="2117308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A target on a stand in a field&#10;&#10;Description automatically generated">
            <a:extLst>
              <a:ext uri="{FF2B5EF4-FFF2-40B4-BE49-F238E27FC236}">
                <a16:creationId xmlns:a16="http://schemas.microsoft.com/office/drawing/2014/main" id="{F2B013E0-324C-47B2-82A5-EF6DC4D5707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0618"/>
          <a:stretch/>
        </p:blipFill>
        <p:spPr>
          <a:xfrm>
            <a:off x="6096000" y="0"/>
            <a:ext cx="6108700" cy="6858000"/>
          </a:xfrm>
          <a:prstGeom prst="rect">
            <a:avLst/>
          </a:prstGeom>
        </p:spPr>
      </p:pic>
      <p:sp>
        <p:nvSpPr>
          <p:cNvPr id="4" name="Slide Number Placeholder 3">
            <a:extLst>
              <a:ext uri="{FF2B5EF4-FFF2-40B4-BE49-F238E27FC236}">
                <a16:creationId xmlns:a16="http://schemas.microsoft.com/office/drawing/2014/main" id="{677FEBED-A57D-413B-BC92-41D75564BC98}"/>
              </a:ext>
            </a:extLst>
          </p:cNvPr>
          <p:cNvSpPr>
            <a:spLocks noGrp="1"/>
          </p:cNvSpPr>
          <p:nvPr>
            <p:ph type="sldNum" sz="quarter" idx="15"/>
          </p:nvPr>
        </p:nvSpPr>
        <p:spPr/>
        <p:txBody>
          <a:bodyPr/>
          <a:lstStyle/>
          <a:p>
            <a:fld id="{3787542D-5C6B-4EB3-96EB-9B37C3D5D2F8}" type="slidenum">
              <a:rPr lang="en-GB" smtClean="0"/>
              <a:t>5</a:t>
            </a:fld>
            <a:endParaRPr lang="en-GB" dirty="0"/>
          </a:p>
        </p:txBody>
      </p:sp>
      <p:grpSp>
        <p:nvGrpSpPr>
          <p:cNvPr id="26" name="Group 25">
            <a:extLst>
              <a:ext uri="{FF2B5EF4-FFF2-40B4-BE49-F238E27FC236}">
                <a16:creationId xmlns:a16="http://schemas.microsoft.com/office/drawing/2014/main" id="{6E3D4BEE-B05C-4EFC-B6A1-E60AFFC55990}"/>
              </a:ext>
            </a:extLst>
          </p:cNvPr>
          <p:cNvGrpSpPr/>
          <p:nvPr/>
        </p:nvGrpSpPr>
        <p:grpSpPr>
          <a:xfrm>
            <a:off x="969674" y="1231563"/>
            <a:ext cx="1256675" cy="880524"/>
            <a:chOff x="8471089" y="2897486"/>
            <a:chExt cx="1196831" cy="838593"/>
          </a:xfrm>
        </p:grpSpPr>
        <p:sp>
          <p:nvSpPr>
            <p:cNvPr id="18" name="Freeform 3027">
              <a:extLst>
                <a:ext uri="{FF2B5EF4-FFF2-40B4-BE49-F238E27FC236}">
                  <a16:creationId xmlns:a16="http://schemas.microsoft.com/office/drawing/2014/main" id="{A4CE4830-00E9-4C9F-A936-5E99C31614DE}"/>
                </a:ext>
              </a:extLst>
            </p:cNvPr>
            <p:cNvSpPr>
              <a:spLocks noEditPoints="1"/>
            </p:cNvSpPr>
            <p:nvPr/>
          </p:nvSpPr>
          <p:spPr bwMode="auto">
            <a:xfrm>
              <a:off x="8813040" y="3052180"/>
              <a:ext cx="195401" cy="187261"/>
            </a:xfrm>
            <a:custGeom>
              <a:avLst/>
              <a:gdLst>
                <a:gd name="T0" fmla="*/ 511 w 1021"/>
                <a:gd name="T1" fmla="*/ 200 h 1020"/>
                <a:gd name="T2" fmla="*/ 201 w 1021"/>
                <a:gd name="T3" fmla="*/ 511 h 1020"/>
                <a:gd name="T4" fmla="*/ 511 w 1021"/>
                <a:gd name="T5" fmla="*/ 820 h 1020"/>
                <a:gd name="T6" fmla="*/ 821 w 1021"/>
                <a:gd name="T7" fmla="*/ 511 h 1020"/>
                <a:gd name="T8" fmla="*/ 511 w 1021"/>
                <a:gd name="T9" fmla="*/ 200 h 1020"/>
                <a:gd name="T10" fmla="*/ 511 w 1021"/>
                <a:gd name="T11" fmla="*/ 1020 h 1020"/>
                <a:gd name="T12" fmla="*/ 0 w 1021"/>
                <a:gd name="T13" fmla="*/ 511 h 1020"/>
                <a:gd name="T14" fmla="*/ 511 w 1021"/>
                <a:gd name="T15" fmla="*/ 0 h 1020"/>
                <a:gd name="T16" fmla="*/ 1021 w 1021"/>
                <a:gd name="T17" fmla="*/ 511 h 1020"/>
                <a:gd name="T18" fmla="*/ 511 w 1021"/>
                <a:gd name="T19" fmla="*/ 102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1" h="1020">
                  <a:moveTo>
                    <a:pt x="511" y="200"/>
                  </a:moveTo>
                  <a:cubicBezTo>
                    <a:pt x="340" y="200"/>
                    <a:pt x="201" y="339"/>
                    <a:pt x="201" y="511"/>
                  </a:cubicBezTo>
                  <a:cubicBezTo>
                    <a:pt x="201" y="682"/>
                    <a:pt x="340" y="820"/>
                    <a:pt x="511" y="820"/>
                  </a:cubicBezTo>
                  <a:cubicBezTo>
                    <a:pt x="681" y="820"/>
                    <a:pt x="821" y="682"/>
                    <a:pt x="821" y="511"/>
                  </a:cubicBezTo>
                  <a:cubicBezTo>
                    <a:pt x="821" y="339"/>
                    <a:pt x="681" y="200"/>
                    <a:pt x="511" y="200"/>
                  </a:cubicBezTo>
                  <a:close/>
                  <a:moveTo>
                    <a:pt x="511" y="1020"/>
                  </a:moveTo>
                  <a:cubicBezTo>
                    <a:pt x="229" y="1020"/>
                    <a:pt x="0" y="791"/>
                    <a:pt x="0" y="511"/>
                  </a:cubicBezTo>
                  <a:cubicBezTo>
                    <a:pt x="0" y="229"/>
                    <a:pt x="229" y="0"/>
                    <a:pt x="511" y="0"/>
                  </a:cubicBezTo>
                  <a:cubicBezTo>
                    <a:pt x="792" y="0"/>
                    <a:pt x="1021" y="229"/>
                    <a:pt x="1021" y="511"/>
                  </a:cubicBezTo>
                  <a:cubicBezTo>
                    <a:pt x="1021" y="791"/>
                    <a:pt x="792" y="1020"/>
                    <a:pt x="511" y="102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Freeform 3028">
              <a:extLst>
                <a:ext uri="{FF2B5EF4-FFF2-40B4-BE49-F238E27FC236}">
                  <a16:creationId xmlns:a16="http://schemas.microsoft.com/office/drawing/2014/main" id="{9E88EEF4-3621-42D1-8F57-5D1F7CA087A4}"/>
                </a:ext>
              </a:extLst>
            </p:cNvPr>
            <p:cNvSpPr>
              <a:spLocks noEditPoints="1"/>
            </p:cNvSpPr>
            <p:nvPr/>
          </p:nvSpPr>
          <p:spPr bwMode="auto">
            <a:xfrm>
              <a:off x="8576934" y="3377846"/>
              <a:ext cx="187261" cy="195400"/>
            </a:xfrm>
            <a:custGeom>
              <a:avLst/>
              <a:gdLst>
                <a:gd name="T0" fmla="*/ 510 w 1021"/>
                <a:gd name="T1" fmla="*/ 200 h 1020"/>
                <a:gd name="T2" fmla="*/ 200 w 1021"/>
                <a:gd name="T3" fmla="*/ 510 h 1020"/>
                <a:gd name="T4" fmla="*/ 510 w 1021"/>
                <a:gd name="T5" fmla="*/ 820 h 1020"/>
                <a:gd name="T6" fmla="*/ 820 w 1021"/>
                <a:gd name="T7" fmla="*/ 510 h 1020"/>
                <a:gd name="T8" fmla="*/ 510 w 1021"/>
                <a:gd name="T9" fmla="*/ 200 h 1020"/>
                <a:gd name="T10" fmla="*/ 510 w 1021"/>
                <a:gd name="T11" fmla="*/ 1020 h 1020"/>
                <a:gd name="T12" fmla="*/ 0 w 1021"/>
                <a:gd name="T13" fmla="*/ 510 h 1020"/>
                <a:gd name="T14" fmla="*/ 510 w 1021"/>
                <a:gd name="T15" fmla="*/ 0 h 1020"/>
                <a:gd name="T16" fmla="*/ 1021 w 1021"/>
                <a:gd name="T17" fmla="*/ 510 h 1020"/>
                <a:gd name="T18" fmla="*/ 510 w 1021"/>
                <a:gd name="T19" fmla="*/ 102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1" h="1020">
                  <a:moveTo>
                    <a:pt x="510" y="200"/>
                  </a:moveTo>
                  <a:cubicBezTo>
                    <a:pt x="339" y="200"/>
                    <a:pt x="200" y="339"/>
                    <a:pt x="200" y="510"/>
                  </a:cubicBezTo>
                  <a:cubicBezTo>
                    <a:pt x="200" y="681"/>
                    <a:pt x="339" y="820"/>
                    <a:pt x="510" y="820"/>
                  </a:cubicBezTo>
                  <a:cubicBezTo>
                    <a:pt x="681" y="820"/>
                    <a:pt x="820" y="681"/>
                    <a:pt x="820" y="510"/>
                  </a:cubicBezTo>
                  <a:cubicBezTo>
                    <a:pt x="820" y="339"/>
                    <a:pt x="681" y="200"/>
                    <a:pt x="510" y="200"/>
                  </a:cubicBezTo>
                  <a:close/>
                  <a:moveTo>
                    <a:pt x="510" y="1020"/>
                  </a:moveTo>
                  <a:cubicBezTo>
                    <a:pt x="229" y="1020"/>
                    <a:pt x="0" y="791"/>
                    <a:pt x="0" y="510"/>
                  </a:cubicBezTo>
                  <a:cubicBezTo>
                    <a:pt x="0" y="229"/>
                    <a:pt x="229" y="0"/>
                    <a:pt x="510" y="0"/>
                  </a:cubicBezTo>
                  <a:cubicBezTo>
                    <a:pt x="791" y="0"/>
                    <a:pt x="1021" y="229"/>
                    <a:pt x="1021" y="510"/>
                  </a:cubicBezTo>
                  <a:cubicBezTo>
                    <a:pt x="1021" y="791"/>
                    <a:pt x="791" y="1020"/>
                    <a:pt x="510" y="102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Freeform 3029">
              <a:extLst>
                <a:ext uri="{FF2B5EF4-FFF2-40B4-BE49-F238E27FC236}">
                  <a16:creationId xmlns:a16="http://schemas.microsoft.com/office/drawing/2014/main" id="{92E50D84-F08D-47D9-A0C6-152286F9B13A}"/>
                </a:ext>
              </a:extLst>
            </p:cNvPr>
            <p:cNvSpPr>
              <a:spLocks noEditPoints="1"/>
            </p:cNvSpPr>
            <p:nvPr/>
          </p:nvSpPr>
          <p:spPr bwMode="auto">
            <a:xfrm>
              <a:off x="9122424" y="3255719"/>
              <a:ext cx="187261" cy="187261"/>
            </a:xfrm>
            <a:custGeom>
              <a:avLst/>
              <a:gdLst>
                <a:gd name="T0" fmla="*/ 510 w 1020"/>
                <a:gd name="T1" fmla="*/ 201 h 1021"/>
                <a:gd name="T2" fmla="*/ 199 w 1020"/>
                <a:gd name="T3" fmla="*/ 510 h 1021"/>
                <a:gd name="T4" fmla="*/ 510 w 1020"/>
                <a:gd name="T5" fmla="*/ 820 h 1021"/>
                <a:gd name="T6" fmla="*/ 820 w 1020"/>
                <a:gd name="T7" fmla="*/ 510 h 1021"/>
                <a:gd name="T8" fmla="*/ 510 w 1020"/>
                <a:gd name="T9" fmla="*/ 201 h 1021"/>
                <a:gd name="T10" fmla="*/ 510 w 1020"/>
                <a:gd name="T11" fmla="*/ 1021 h 1021"/>
                <a:gd name="T12" fmla="*/ 0 w 1020"/>
                <a:gd name="T13" fmla="*/ 510 h 1021"/>
                <a:gd name="T14" fmla="*/ 510 w 1020"/>
                <a:gd name="T15" fmla="*/ 0 h 1021"/>
                <a:gd name="T16" fmla="*/ 1020 w 1020"/>
                <a:gd name="T17" fmla="*/ 510 h 1021"/>
                <a:gd name="T18" fmla="*/ 510 w 1020"/>
                <a:gd name="T19" fmla="*/ 1021 h 1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0" h="1021">
                  <a:moveTo>
                    <a:pt x="510" y="201"/>
                  </a:moveTo>
                  <a:cubicBezTo>
                    <a:pt x="339" y="201"/>
                    <a:pt x="199" y="339"/>
                    <a:pt x="199" y="510"/>
                  </a:cubicBezTo>
                  <a:cubicBezTo>
                    <a:pt x="199" y="681"/>
                    <a:pt x="339" y="820"/>
                    <a:pt x="510" y="820"/>
                  </a:cubicBezTo>
                  <a:cubicBezTo>
                    <a:pt x="681" y="820"/>
                    <a:pt x="820" y="681"/>
                    <a:pt x="820" y="510"/>
                  </a:cubicBezTo>
                  <a:cubicBezTo>
                    <a:pt x="820" y="339"/>
                    <a:pt x="681" y="201"/>
                    <a:pt x="510" y="201"/>
                  </a:cubicBezTo>
                  <a:close/>
                  <a:moveTo>
                    <a:pt x="510" y="1021"/>
                  </a:moveTo>
                  <a:cubicBezTo>
                    <a:pt x="228" y="1021"/>
                    <a:pt x="0" y="791"/>
                    <a:pt x="0" y="510"/>
                  </a:cubicBezTo>
                  <a:cubicBezTo>
                    <a:pt x="0" y="230"/>
                    <a:pt x="228" y="0"/>
                    <a:pt x="510" y="0"/>
                  </a:cubicBezTo>
                  <a:cubicBezTo>
                    <a:pt x="791" y="0"/>
                    <a:pt x="1020" y="230"/>
                    <a:pt x="1020" y="510"/>
                  </a:cubicBezTo>
                  <a:cubicBezTo>
                    <a:pt x="1020" y="791"/>
                    <a:pt x="791" y="1021"/>
                    <a:pt x="510" y="102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Freeform 3030">
              <a:extLst>
                <a:ext uri="{FF2B5EF4-FFF2-40B4-BE49-F238E27FC236}">
                  <a16:creationId xmlns:a16="http://schemas.microsoft.com/office/drawing/2014/main" id="{5273F332-316E-4E86-8D9F-3C1F2BF19CF0}"/>
                </a:ext>
              </a:extLst>
            </p:cNvPr>
            <p:cNvSpPr>
              <a:spLocks noEditPoints="1"/>
            </p:cNvSpPr>
            <p:nvPr/>
          </p:nvSpPr>
          <p:spPr bwMode="auto">
            <a:xfrm>
              <a:off x="9382958" y="3035897"/>
              <a:ext cx="187261" cy="187261"/>
            </a:xfrm>
            <a:custGeom>
              <a:avLst/>
              <a:gdLst>
                <a:gd name="T0" fmla="*/ 509 w 1020"/>
                <a:gd name="T1" fmla="*/ 200 h 1020"/>
                <a:gd name="T2" fmla="*/ 200 w 1020"/>
                <a:gd name="T3" fmla="*/ 510 h 1020"/>
                <a:gd name="T4" fmla="*/ 509 w 1020"/>
                <a:gd name="T5" fmla="*/ 820 h 1020"/>
                <a:gd name="T6" fmla="*/ 820 w 1020"/>
                <a:gd name="T7" fmla="*/ 510 h 1020"/>
                <a:gd name="T8" fmla="*/ 509 w 1020"/>
                <a:gd name="T9" fmla="*/ 200 h 1020"/>
                <a:gd name="T10" fmla="*/ 509 w 1020"/>
                <a:gd name="T11" fmla="*/ 1020 h 1020"/>
                <a:gd name="T12" fmla="*/ 0 w 1020"/>
                <a:gd name="T13" fmla="*/ 510 h 1020"/>
                <a:gd name="T14" fmla="*/ 509 w 1020"/>
                <a:gd name="T15" fmla="*/ 0 h 1020"/>
                <a:gd name="T16" fmla="*/ 1020 w 1020"/>
                <a:gd name="T17" fmla="*/ 510 h 1020"/>
                <a:gd name="T18" fmla="*/ 509 w 1020"/>
                <a:gd name="T19" fmla="*/ 102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0" h="1020">
                  <a:moveTo>
                    <a:pt x="509" y="200"/>
                  </a:moveTo>
                  <a:cubicBezTo>
                    <a:pt x="338" y="200"/>
                    <a:pt x="200" y="339"/>
                    <a:pt x="200" y="510"/>
                  </a:cubicBezTo>
                  <a:cubicBezTo>
                    <a:pt x="200" y="680"/>
                    <a:pt x="338" y="820"/>
                    <a:pt x="509" y="820"/>
                  </a:cubicBezTo>
                  <a:cubicBezTo>
                    <a:pt x="680" y="820"/>
                    <a:pt x="820" y="680"/>
                    <a:pt x="820" y="510"/>
                  </a:cubicBezTo>
                  <a:cubicBezTo>
                    <a:pt x="820" y="339"/>
                    <a:pt x="680" y="200"/>
                    <a:pt x="509" y="200"/>
                  </a:cubicBezTo>
                  <a:close/>
                  <a:moveTo>
                    <a:pt x="509" y="1020"/>
                  </a:moveTo>
                  <a:cubicBezTo>
                    <a:pt x="229" y="1020"/>
                    <a:pt x="0" y="791"/>
                    <a:pt x="0" y="510"/>
                  </a:cubicBezTo>
                  <a:cubicBezTo>
                    <a:pt x="0" y="229"/>
                    <a:pt x="229" y="0"/>
                    <a:pt x="509" y="0"/>
                  </a:cubicBezTo>
                  <a:cubicBezTo>
                    <a:pt x="791" y="0"/>
                    <a:pt x="1020" y="229"/>
                    <a:pt x="1020" y="510"/>
                  </a:cubicBezTo>
                  <a:cubicBezTo>
                    <a:pt x="1020" y="791"/>
                    <a:pt x="791" y="1020"/>
                    <a:pt x="509" y="102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Freeform 3031">
              <a:extLst>
                <a:ext uri="{FF2B5EF4-FFF2-40B4-BE49-F238E27FC236}">
                  <a16:creationId xmlns:a16="http://schemas.microsoft.com/office/drawing/2014/main" id="{219BED8D-F338-4392-B807-23F5506EC3D4}"/>
                </a:ext>
              </a:extLst>
            </p:cNvPr>
            <p:cNvSpPr>
              <a:spLocks noEditPoints="1"/>
            </p:cNvSpPr>
            <p:nvPr/>
          </p:nvSpPr>
          <p:spPr bwMode="auto">
            <a:xfrm>
              <a:off x="8471089" y="2897486"/>
              <a:ext cx="1196831" cy="838593"/>
            </a:xfrm>
            <a:custGeom>
              <a:avLst/>
              <a:gdLst>
                <a:gd name="T0" fmla="*/ 200 w 6434"/>
                <a:gd name="T1" fmla="*/ 4316 h 4516"/>
                <a:gd name="T2" fmla="*/ 6234 w 6434"/>
                <a:gd name="T3" fmla="*/ 4316 h 4516"/>
                <a:gd name="T4" fmla="*/ 6234 w 6434"/>
                <a:gd name="T5" fmla="*/ 200 h 4516"/>
                <a:gd name="T6" fmla="*/ 200 w 6434"/>
                <a:gd name="T7" fmla="*/ 200 h 4516"/>
                <a:gd name="T8" fmla="*/ 200 w 6434"/>
                <a:gd name="T9" fmla="*/ 4316 h 4516"/>
                <a:gd name="T10" fmla="*/ 6334 w 6434"/>
                <a:gd name="T11" fmla="*/ 4516 h 4516"/>
                <a:gd name="T12" fmla="*/ 100 w 6434"/>
                <a:gd name="T13" fmla="*/ 4516 h 4516"/>
                <a:gd name="T14" fmla="*/ 0 w 6434"/>
                <a:gd name="T15" fmla="*/ 4416 h 4516"/>
                <a:gd name="T16" fmla="*/ 0 w 6434"/>
                <a:gd name="T17" fmla="*/ 100 h 4516"/>
                <a:gd name="T18" fmla="*/ 100 w 6434"/>
                <a:gd name="T19" fmla="*/ 0 h 4516"/>
                <a:gd name="T20" fmla="*/ 6334 w 6434"/>
                <a:gd name="T21" fmla="*/ 0 h 4516"/>
                <a:gd name="T22" fmla="*/ 6434 w 6434"/>
                <a:gd name="T23" fmla="*/ 100 h 4516"/>
                <a:gd name="T24" fmla="*/ 6434 w 6434"/>
                <a:gd name="T25" fmla="*/ 4416 h 4516"/>
                <a:gd name="T26" fmla="*/ 6334 w 6434"/>
                <a:gd name="T27" fmla="*/ 4516 h 4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34" h="4516">
                  <a:moveTo>
                    <a:pt x="200" y="4316"/>
                  </a:moveTo>
                  <a:lnTo>
                    <a:pt x="6234" y="4316"/>
                  </a:lnTo>
                  <a:lnTo>
                    <a:pt x="6234" y="200"/>
                  </a:lnTo>
                  <a:lnTo>
                    <a:pt x="200" y="200"/>
                  </a:lnTo>
                  <a:lnTo>
                    <a:pt x="200" y="4316"/>
                  </a:lnTo>
                  <a:close/>
                  <a:moveTo>
                    <a:pt x="6334" y="4516"/>
                  </a:moveTo>
                  <a:lnTo>
                    <a:pt x="100" y="4516"/>
                  </a:lnTo>
                  <a:cubicBezTo>
                    <a:pt x="46" y="4516"/>
                    <a:pt x="0" y="4472"/>
                    <a:pt x="0" y="4416"/>
                  </a:cubicBezTo>
                  <a:lnTo>
                    <a:pt x="0" y="100"/>
                  </a:lnTo>
                  <a:cubicBezTo>
                    <a:pt x="0" y="45"/>
                    <a:pt x="46" y="0"/>
                    <a:pt x="100" y="0"/>
                  </a:cubicBezTo>
                  <a:lnTo>
                    <a:pt x="6334" y="0"/>
                  </a:lnTo>
                  <a:cubicBezTo>
                    <a:pt x="6389" y="0"/>
                    <a:pt x="6434" y="45"/>
                    <a:pt x="6434" y="100"/>
                  </a:cubicBezTo>
                  <a:lnTo>
                    <a:pt x="6434" y="4416"/>
                  </a:lnTo>
                  <a:cubicBezTo>
                    <a:pt x="6434" y="4472"/>
                    <a:pt x="6389" y="4516"/>
                    <a:pt x="6334" y="4516"/>
                  </a:cubicBezTo>
                  <a:close/>
                </a:path>
              </a:pathLst>
            </a:custGeom>
            <a:solidFill>
              <a:schemeClr val="tx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Freeform 3032">
              <a:extLst>
                <a:ext uri="{FF2B5EF4-FFF2-40B4-BE49-F238E27FC236}">
                  <a16:creationId xmlns:a16="http://schemas.microsoft.com/office/drawing/2014/main" id="{63A44D13-2DAE-43D9-B1DC-63158FA35321}"/>
                </a:ext>
              </a:extLst>
            </p:cNvPr>
            <p:cNvSpPr>
              <a:spLocks/>
            </p:cNvSpPr>
            <p:nvPr/>
          </p:nvSpPr>
          <p:spPr bwMode="auto">
            <a:xfrm>
              <a:off x="8723484" y="3223152"/>
              <a:ext cx="122128" cy="162833"/>
            </a:xfrm>
            <a:custGeom>
              <a:avLst/>
              <a:gdLst>
                <a:gd name="T0" fmla="*/ 114 w 639"/>
                <a:gd name="T1" fmla="*/ 878 h 878"/>
                <a:gd name="T2" fmla="*/ 61 w 639"/>
                <a:gd name="T3" fmla="*/ 863 h 878"/>
                <a:gd name="T4" fmla="*/ 29 w 639"/>
                <a:gd name="T5" fmla="*/ 725 h 878"/>
                <a:gd name="T6" fmla="*/ 439 w 639"/>
                <a:gd name="T7" fmla="*/ 62 h 878"/>
                <a:gd name="T8" fmla="*/ 577 w 639"/>
                <a:gd name="T9" fmla="*/ 29 h 878"/>
                <a:gd name="T10" fmla="*/ 610 w 639"/>
                <a:gd name="T11" fmla="*/ 167 h 878"/>
                <a:gd name="T12" fmla="*/ 199 w 639"/>
                <a:gd name="T13" fmla="*/ 830 h 878"/>
                <a:gd name="T14" fmla="*/ 114 w 639"/>
                <a:gd name="T15" fmla="*/ 878 h 8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9" h="878">
                  <a:moveTo>
                    <a:pt x="114" y="878"/>
                  </a:moveTo>
                  <a:cubicBezTo>
                    <a:pt x="96" y="878"/>
                    <a:pt x="78" y="873"/>
                    <a:pt x="61" y="863"/>
                  </a:cubicBezTo>
                  <a:cubicBezTo>
                    <a:pt x="15" y="833"/>
                    <a:pt x="0" y="772"/>
                    <a:pt x="29" y="725"/>
                  </a:cubicBezTo>
                  <a:lnTo>
                    <a:pt x="439" y="62"/>
                  </a:lnTo>
                  <a:cubicBezTo>
                    <a:pt x="468" y="15"/>
                    <a:pt x="530" y="0"/>
                    <a:pt x="577" y="29"/>
                  </a:cubicBezTo>
                  <a:cubicBezTo>
                    <a:pt x="624" y="58"/>
                    <a:pt x="639" y="120"/>
                    <a:pt x="610" y="167"/>
                  </a:cubicBezTo>
                  <a:lnTo>
                    <a:pt x="199" y="830"/>
                  </a:lnTo>
                  <a:cubicBezTo>
                    <a:pt x="180" y="860"/>
                    <a:pt x="147" y="878"/>
                    <a:pt x="114" y="878"/>
                  </a:cubicBezTo>
                </a:path>
              </a:pathLst>
            </a:custGeom>
            <a:solidFill>
              <a:schemeClr val="tx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Freeform 3033">
              <a:extLst>
                <a:ext uri="{FF2B5EF4-FFF2-40B4-BE49-F238E27FC236}">
                  <a16:creationId xmlns:a16="http://schemas.microsoft.com/office/drawing/2014/main" id="{4758F959-A2F6-42F7-84C1-02C4436D8DA7}"/>
                </a:ext>
              </a:extLst>
            </p:cNvPr>
            <p:cNvSpPr>
              <a:spLocks/>
            </p:cNvSpPr>
            <p:nvPr/>
          </p:nvSpPr>
          <p:spPr bwMode="auto">
            <a:xfrm>
              <a:off x="9008441" y="3174302"/>
              <a:ext cx="130267" cy="105844"/>
            </a:xfrm>
            <a:custGeom>
              <a:avLst/>
              <a:gdLst>
                <a:gd name="T0" fmla="*/ 550 w 663"/>
                <a:gd name="T1" fmla="*/ 553 h 553"/>
                <a:gd name="T2" fmla="*/ 488 w 663"/>
                <a:gd name="T3" fmla="*/ 532 h 553"/>
                <a:gd name="T4" fmla="*/ 52 w 663"/>
                <a:gd name="T5" fmla="*/ 192 h 553"/>
                <a:gd name="T6" fmla="*/ 34 w 663"/>
                <a:gd name="T7" fmla="*/ 52 h 553"/>
                <a:gd name="T8" fmla="*/ 175 w 663"/>
                <a:gd name="T9" fmla="*/ 34 h 553"/>
                <a:gd name="T10" fmla="*/ 611 w 663"/>
                <a:gd name="T11" fmla="*/ 375 h 553"/>
                <a:gd name="T12" fmla="*/ 628 w 663"/>
                <a:gd name="T13" fmla="*/ 515 h 553"/>
                <a:gd name="T14" fmla="*/ 550 w 663"/>
                <a:gd name="T15" fmla="*/ 553 h 5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3" h="553">
                  <a:moveTo>
                    <a:pt x="550" y="553"/>
                  </a:moveTo>
                  <a:cubicBezTo>
                    <a:pt x="528" y="553"/>
                    <a:pt x="507" y="547"/>
                    <a:pt x="488" y="532"/>
                  </a:cubicBezTo>
                  <a:lnTo>
                    <a:pt x="52" y="192"/>
                  </a:lnTo>
                  <a:cubicBezTo>
                    <a:pt x="8" y="158"/>
                    <a:pt x="0" y="96"/>
                    <a:pt x="34" y="52"/>
                  </a:cubicBezTo>
                  <a:cubicBezTo>
                    <a:pt x="69" y="8"/>
                    <a:pt x="131" y="0"/>
                    <a:pt x="175" y="34"/>
                  </a:cubicBezTo>
                  <a:lnTo>
                    <a:pt x="611" y="375"/>
                  </a:lnTo>
                  <a:cubicBezTo>
                    <a:pt x="654" y="409"/>
                    <a:pt x="663" y="471"/>
                    <a:pt x="628" y="515"/>
                  </a:cubicBezTo>
                  <a:cubicBezTo>
                    <a:pt x="608" y="540"/>
                    <a:pt x="580" y="553"/>
                    <a:pt x="550" y="553"/>
                  </a:cubicBezTo>
                </a:path>
              </a:pathLst>
            </a:custGeom>
            <a:solidFill>
              <a:schemeClr val="tx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Freeform 3034">
              <a:extLst>
                <a:ext uri="{FF2B5EF4-FFF2-40B4-BE49-F238E27FC236}">
                  <a16:creationId xmlns:a16="http://schemas.microsoft.com/office/drawing/2014/main" id="{5D9C71E0-0A42-421B-8C5B-9CB3F7ED8D2C}"/>
                </a:ext>
              </a:extLst>
            </p:cNvPr>
            <p:cNvSpPr>
              <a:spLocks/>
            </p:cNvSpPr>
            <p:nvPr/>
          </p:nvSpPr>
          <p:spPr bwMode="auto">
            <a:xfrm>
              <a:off x="9309686" y="3198730"/>
              <a:ext cx="97700" cy="89561"/>
            </a:xfrm>
            <a:custGeom>
              <a:avLst/>
              <a:gdLst>
                <a:gd name="T0" fmla="*/ 110 w 518"/>
                <a:gd name="T1" fmla="*/ 482 h 482"/>
                <a:gd name="T2" fmla="*/ 36 w 518"/>
                <a:gd name="T3" fmla="*/ 449 h 482"/>
                <a:gd name="T4" fmla="*/ 43 w 518"/>
                <a:gd name="T5" fmla="*/ 308 h 482"/>
                <a:gd name="T6" fmla="*/ 340 w 518"/>
                <a:gd name="T7" fmla="*/ 38 h 482"/>
                <a:gd name="T8" fmla="*/ 482 w 518"/>
                <a:gd name="T9" fmla="*/ 44 h 482"/>
                <a:gd name="T10" fmla="*/ 475 w 518"/>
                <a:gd name="T11" fmla="*/ 185 h 482"/>
                <a:gd name="T12" fmla="*/ 178 w 518"/>
                <a:gd name="T13" fmla="*/ 456 h 482"/>
                <a:gd name="T14" fmla="*/ 110 w 518"/>
                <a:gd name="T15" fmla="*/ 482 h 4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8" h="482">
                  <a:moveTo>
                    <a:pt x="110" y="482"/>
                  </a:moveTo>
                  <a:cubicBezTo>
                    <a:pt x="84" y="482"/>
                    <a:pt x="56" y="471"/>
                    <a:pt x="36" y="449"/>
                  </a:cubicBezTo>
                  <a:cubicBezTo>
                    <a:pt x="0" y="408"/>
                    <a:pt x="3" y="346"/>
                    <a:pt x="43" y="308"/>
                  </a:cubicBezTo>
                  <a:lnTo>
                    <a:pt x="340" y="38"/>
                  </a:lnTo>
                  <a:cubicBezTo>
                    <a:pt x="381" y="0"/>
                    <a:pt x="444" y="3"/>
                    <a:pt x="482" y="44"/>
                  </a:cubicBezTo>
                  <a:cubicBezTo>
                    <a:pt x="518" y="85"/>
                    <a:pt x="515" y="148"/>
                    <a:pt x="475" y="185"/>
                  </a:cubicBezTo>
                  <a:lnTo>
                    <a:pt x="178" y="456"/>
                  </a:lnTo>
                  <a:cubicBezTo>
                    <a:pt x="159" y="474"/>
                    <a:pt x="134" y="482"/>
                    <a:pt x="110" y="482"/>
                  </a:cubicBezTo>
                </a:path>
              </a:pathLst>
            </a:custGeom>
            <a:solidFill>
              <a:schemeClr val="tx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9" name="TextBox 28">
            <a:extLst>
              <a:ext uri="{FF2B5EF4-FFF2-40B4-BE49-F238E27FC236}">
                <a16:creationId xmlns:a16="http://schemas.microsoft.com/office/drawing/2014/main" id="{13A6F004-9F24-44DA-9283-8E37404F6063}"/>
              </a:ext>
            </a:extLst>
          </p:cNvPr>
          <p:cNvSpPr txBox="1"/>
          <p:nvPr/>
        </p:nvSpPr>
        <p:spPr>
          <a:xfrm>
            <a:off x="859166" y="2066756"/>
            <a:ext cx="4658874" cy="2677656"/>
          </a:xfrm>
          <a:prstGeom prst="rect">
            <a:avLst/>
          </a:prstGeom>
          <a:noFill/>
        </p:spPr>
        <p:txBody>
          <a:bodyPr wrap="square" rtlCol="0">
            <a:spAutoFit/>
          </a:bodyPr>
          <a:lstStyle/>
          <a:p>
            <a:r>
              <a:rPr lang="en-GB" sz="3200" b="1" cap="all" dirty="0">
                <a:latin typeface="+mj-lt"/>
              </a:rPr>
              <a:t>campaigns are </a:t>
            </a:r>
            <a:r>
              <a:rPr lang="en-GB" sz="4000" b="1" cap="all" dirty="0">
                <a:solidFill>
                  <a:schemeClr val="accent1"/>
                </a:solidFill>
                <a:latin typeface="+mj-lt"/>
              </a:rPr>
              <a:t>43</a:t>
            </a:r>
            <a:r>
              <a:rPr lang="en-GB" sz="2800" b="1" cap="all" dirty="0">
                <a:latin typeface="+mj-lt"/>
              </a:rPr>
              <a:t>%</a:t>
            </a:r>
            <a:r>
              <a:rPr lang="en-GB" sz="3600" b="1" cap="all" dirty="0">
                <a:solidFill>
                  <a:srgbClr val="FF0000"/>
                </a:solidFill>
                <a:latin typeface="+mj-lt"/>
              </a:rPr>
              <a:t> </a:t>
            </a:r>
            <a:endParaRPr lang="en-GB" sz="1200" b="1" dirty="0">
              <a:solidFill>
                <a:schemeClr val="accent1"/>
              </a:solidFill>
              <a:latin typeface="Century Gothic" panose="020B0502020202020204" pitchFamily="34" charset="0"/>
            </a:endParaRPr>
          </a:p>
          <a:p>
            <a:r>
              <a:rPr lang="en-GB" sz="3200" b="1" cap="all" dirty="0">
                <a:latin typeface="+mj-lt"/>
              </a:rPr>
              <a:t>More likely to report revenue uplifts when mail is in the mix</a:t>
            </a:r>
            <a:r>
              <a:rPr lang="en-GB" sz="3200" b="1" cap="all" baseline="30000" dirty="0">
                <a:latin typeface="+mj-lt"/>
              </a:rPr>
              <a:t>*</a:t>
            </a:r>
            <a:endParaRPr lang="en-GB" sz="3200" b="1" cap="all" dirty="0">
              <a:latin typeface="+mj-lt"/>
            </a:endParaRPr>
          </a:p>
        </p:txBody>
      </p:sp>
      <p:sp>
        <p:nvSpPr>
          <p:cNvPr id="30" name="Rectangle 29">
            <a:extLst>
              <a:ext uri="{FF2B5EF4-FFF2-40B4-BE49-F238E27FC236}">
                <a16:creationId xmlns:a16="http://schemas.microsoft.com/office/drawing/2014/main" id="{3491C4B9-0226-493B-ADA6-9F485A845CF4}"/>
              </a:ext>
            </a:extLst>
          </p:cNvPr>
          <p:cNvSpPr/>
          <p:nvPr/>
        </p:nvSpPr>
        <p:spPr>
          <a:xfrm>
            <a:off x="744611" y="6338137"/>
            <a:ext cx="3310523" cy="246221"/>
          </a:xfrm>
          <a:prstGeom prst="rect">
            <a:avLst/>
          </a:prstGeom>
        </p:spPr>
        <p:txBody>
          <a:bodyPr wrap="none">
            <a:spAutoFit/>
          </a:bodyPr>
          <a:lstStyle/>
          <a:p>
            <a:pPr lvl="0" algn="r"/>
            <a:r>
              <a:rPr lang="en-GB" sz="1000" dirty="0"/>
              <a:t>Source: WARC “Driving effectiveness with direct mail” 2021</a:t>
            </a:r>
          </a:p>
        </p:txBody>
      </p:sp>
      <p:sp>
        <p:nvSpPr>
          <p:cNvPr id="31" name="TextBox 30">
            <a:extLst>
              <a:ext uri="{FF2B5EF4-FFF2-40B4-BE49-F238E27FC236}">
                <a16:creationId xmlns:a16="http://schemas.microsoft.com/office/drawing/2014/main" id="{7A56C363-0404-4864-BC39-13390FC55A4A}"/>
              </a:ext>
            </a:extLst>
          </p:cNvPr>
          <p:cNvSpPr txBox="1"/>
          <p:nvPr/>
        </p:nvSpPr>
        <p:spPr>
          <a:xfrm>
            <a:off x="859166" y="4582141"/>
            <a:ext cx="4932034" cy="523220"/>
          </a:xfrm>
          <a:prstGeom prst="rect">
            <a:avLst/>
          </a:prstGeom>
          <a:noFill/>
        </p:spPr>
        <p:txBody>
          <a:bodyPr wrap="square">
            <a:spAutoFit/>
          </a:bodyPr>
          <a:lstStyle/>
          <a:p>
            <a:pPr marL="92075" indent="-92075"/>
            <a:r>
              <a:rPr lang="en-GB" sz="1400" dirty="0"/>
              <a:t>*when comparing campaigns that include direct mail with       average UK campaigns</a:t>
            </a:r>
          </a:p>
        </p:txBody>
      </p:sp>
    </p:spTree>
    <p:extLst>
      <p:ext uri="{BB962C8B-B14F-4D97-AF65-F5344CB8AC3E}">
        <p14:creationId xmlns:p14="http://schemas.microsoft.com/office/powerpoint/2010/main" val="1082488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AEA614F-B619-460F-BA3A-D81ABE058554}"/>
              </a:ext>
            </a:extLst>
          </p:cNvPr>
          <p:cNvSpPr>
            <a:spLocks noGrp="1"/>
          </p:cNvSpPr>
          <p:nvPr>
            <p:ph type="sldNum" sz="quarter" idx="15"/>
          </p:nvPr>
        </p:nvSpPr>
        <p:spPr/>
        <p:txBody>
          <a:bodyPr/>
          <a:lstStyle/>
          <a:p>
            <a:fld id="{3787542D-5C6B-4EB3-96EB-9B37C3D5D2F8}" type="slidenum">
              <a:rPr lang="en-GB" smtClean="0"/>
              <a:t>6</a:t>
            </a:fld>
            <a:endParaRPr lang="en-GB" dirty="0"/>
          </a:p>
        </p:txBody>
      </p:sp>
      <p:sp>
        <p:nvSpPr>
          <p:cNvPr id="16" name="TextBox 15">
            <a:extLst>
              <a:ext uri="{FF2B5EF4-FFF2-40B4-BE49-F238E27FC236}">
                <a16:creationId xmlns:a16="http://schemas.microsoft.com/office/drawing/2014/main" id="{21872229-B261-4D03-9DAC-F7A5D0C9CA79}"/>
              </a:ext>
            </a:extLst>
          </p:cNvPr>
          <p:cNvSpPr txBox="1"/>
          <p:nvPr/>
        </p:nvSpPr>
        <p:spPr>
          <a:xfrm>
            <a:off x="7084588" y="2068625"/>
            <a:ext cx="4658874" cy="267765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3200" b="1" cap="all" dirty="0">
                <a:latin typeface="+mj-lt"/>
              </a:rPr>
              <a:t>Campaigns are </a:t>
            </a:r>
            <a:r>
              <a:rPr kumimoji="0" lang="en-GB" sz="4000" b="1" i="0" u="none" strike="noStrike" kern="1200" cap="all" spc="0" normalizeH="0" baseline="0" noProof="0" dirty="0">
                <a:ln>
                  <a:noFill/>
                </a:ln>
                <a:solidFill>
                  <a:srgbClr val="E32019"/>
                </a:solidFill>
                <a:effectLst/>
                <a:uLnTx/>
                <a:uFillTx/>
                <a:latin typeface="Century Gothic"/>
                <a:ea typeface="+mn-ea"/>
                <a:cs typeface="+mn-cs"/>
              </a:rPr>
              <a:t>75</a:t>
            </a:r>
            <a:r>
              <a:rPr kumimoji="0" lang="en-GB" sz="2800" b="1" i="0" u="none" strike="noStrike" kern="1200" cap="all" spc="0" normalizeH="0" baseline="0" noProof="0" dirty="0">
                <a:ln>
                  <a:noFill/>
                </a:ln>
                <a:solidFill>
                  <a:srgbClr val="000000"/>
                </a:solidFill>
                <a:effectLst/>
                <a:uLnTx/>
                <a:uFillTx/>
                <a:latin typeface="Century Gothic"/>
                <a:ea typeface="+mn-ea"/>
                <a:cs typeface="+mn-cs"/>
              </a:rPr>
              <a:t>%</a:t>
            </a:r>
            <a:r>
              <a:rPr kumimoji="0" lang="en-GB" sz="3600" b="1" i="0" u="none" strike="noStrike" kern="1200" cap="all" spc="0" normalizeH="0" baseline="0" noProof="0" dirty="0">
                <a:ln>
                  <a:noFill/>
                </a:ln>
                <a:solidFill>
                  <a:srgbClr val="FF0000"/>
                </a:solidFill>
                <a:effectLst/>
                <a:uLnTx/>
                <a:uFillTx/>
                <a:latin typeface="Century Gothic"/>
                <a:ea typeface="+mn-ea"/>
                <a:cs typeface="+mn-cs"/>
              </a:rPr>
              <a:t> </a:t>
            </a:r>
            <a:endParaRPr kumimoji="0" lang="en-GB" sz="1200" b="1" i="0" u="none" strike="noStrike" kern="1200" cap="none" spc="0" normalizeH="0" baseline="0" noProof="0" dirty="0">
              <a:ln>
                <a:noFill/>
              </a:ln>
              <a:solidFill>
                <a:srgbClr val="E32019"/>
              </a:solidFill>
              <a:effectLst/>
              <a:uLnTx/>
              <a:uFillTx/>
              <a:latin typeface="Century Gothic" panose="020B0502020202020204" pitchFamily="34" charset="0"/>
              <a:ea typeface="+mn-ea"/>
              <a:cs typeface="+mn-cs"/>
            </a:endParaRPr>
          </a:p>
          <a:p>
            <a:r>
              <a:rPr lang="en-GB" sz="3200" b="1" cap="all" dirty="0">
                <a:latin typeface="+mj-lt"/>
              </a:rPr>
              <a:t>more likely to report profit uplifts when mail is in the mix</a:t>
            </a:r>
            <a:r>
              <a:rPr lang="en-GB" sz="3200" b="1" cap="all" baseline="30000" dirty="0">
                <a:latin typeface="+mj-lt"/>
              </a:rPr>
              <a:t>*</a:t>
            </a:r>
          </a:p>
        </p:txBody>
      </p:sp>
      <p:grpSp>
        <p:nvGrpSpPr>
          <p:cNvPr id="21" name="Accounting2" descr="{&quot;Key&quot;:&quot;POWER_USER_SHAPE_ICON&quot;,&quot;Value&quot;:&quot;POWER_USER_SHAPE_ICON_STYLE_1&quot;}">
            <a:extLst>
              <a:ext uri="{FF2B5EF4-FFF2-40B4-BE49-F238E27FC236}">
                <a16:creationId xmlns:a16="http://schemas.microsoft.com/office/drawing/2014/main" id="{E61F2A66-36D2-4D84-82C1-C80633B9C6F6}"/>
              </a:ext>
            </a:extLst>
          </p:cNvPr>
          <p:cNvGrpSpPr>
            <a:grpSpLocks noChangeAspect="1"/>
          </p:cNvGrpSpPr>
          <p:nvPr/>
        </p:nvGrpSpPr>
        <p:grpSpPr>
          <a:xfrm>
            <a:off x="7256425" y="960784"/>
            <a:ext cx="1470006" cy="1187940"/>
            <a:chOff x="2951163" y="365125"/>
            <a:chExt cx="860425" cy="695325"/>
          </a:xfrm>
        </p:grpSpPr>
        <p:sp>
          <p:nvSpPr>
            <p:cNvPr id="22" name="Freeform 140">
              <a:extLst>
                <a:ext uri="{FF2B5EF4-FFF2-40B4-BE49-F238E27FC236}">
                  <a16:creationId xmlns:a16="http://schemas.microsoft.com/office/drawing/2014/main" id="{1C3AC379-69EE-4F86-9FA9-441309E6EBB5}"/>
                </a:ext>
              </a:extLst>
            </p:cNvPr>
            <p:cNvSpPr>
              <a:spLocks/>
            </p:cNvSpPr>
            <p:nvPr/>
          </p:nvSpPr>
          <p:spPr bwMode="auto">
            <a:xfrm>
              <a:off x="2968625" y="365125"/>
              <a:ext cx="842963" cy="446088"/>
            </a:xfrm>
            <a:custGeom>
              <a:avLst/>
              <a:gdLst>
                <a:gd name="T0" fmla="*/ 245 w 1122"/>
                <a:gd name="T1" fmla="*/ 439 h 594"/>
                <a:gd name="T2" fmla="*/ 0 w 1122"/>
                <a:gd name="T3" fmla="*/ 299 h 594"/>
                <a:gd name="T4" fmla="*/ 519 w 1122"/>
                <a:gd name="T5" fmla="*/ 0 h 594"/>
                <a:gd name="T6" fmla="*/ 1122 w 1122"/>
                <a:gd name="T7" fmla="*/ 348 h 594"/>
                <a:gd name="T8" fmla="*/ 693 w 1122"/>
                <a:gd name="T9" fmla="*/ 594 h 594"/>
              </a:gdLst>
              <a:ahLst/>
              <a:cxnLst>
                <a:cxn ang="0">
                  <a:pos x="T0" y="T1"/>
                </a:cxn>
                <a:cxn ang="0">
                  <a:pos x="T2" y="T3"/>
                </a:cxn>
                <a:cxn ang="0">
                  <a:pos x="T4" y="T5"/>
                </a:cxn>
                <a:cxn ang="0">
                  <a:pos x="T6" y="T7"/>
                </a:cxn>
                <a:cxn ang="0">
                  <a:pos x="T8" y="T9"/>
                </a:cxn>
              </a:cxnLst>
              <a:rect l="0" t="0" r="r" b="b"/>
              <a:pathLst>
                <a:path w="1122" h="594">
                  <a:moveTo>
                    <a:pt x="245" y="439"/>
                  </a:moveTo>
                  <a:lnTo>
                    <a:pt x="0" y="299"/>
                  </a:lnTo>
                  <a:lnTo>
                    <a:pt x="519" y="0"/>
                  </a:lnTo>
                  <a:lnTo>
                    <a:pt x="1122" y="348"/>
                  </a:lnTo>
                  <a:lnTo>
                    <a:pt x="693" y="594"/>
                  </a:lnTo>
                </a:path>
              </a:pathLst>
            </a:custGeom>
            <a:noFill/>
            <a:ln w="38100" cap="flat">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Freeform 141">
              <a:extLst>
                <a:ext uri="{FF2B5EF4-FFF2-40B4-BE49-F238E27FC236}">
                  <a16:creationId xmlns:a16="http://schemas.microsoft.com/office/drawing/2014/main" id="{689EAA4D-292E-4256-8828-94C843F3EE08}"/>
                </a:ext>
              </a:extLst>
            </p:cNvPr>
            <p:cNvSpPr>
              <a:spLocks/>
            </p:cNvSpPr>
            <p:nvPr/>
          </p:nvSpPr>
          <p:spPr bwMode="auto">
            <a:xfrm>
              <a:off x="2951163" y="647700"/>
              <a:ext cx="609600" cy="412750"/>
            </a:xfrm>
            <a:custGeom>
              <a:avLst/>
              <a:gdLst>
                <a:gd name="T0" fmla="*/ 0 w 811"/>
                <a:gd name="T1" fmla="*/ 269 h 550"/>
                <a:gd name="T2" fmla="*/ 0 w 811"/>
                <a:gd name="T3" fmla="*/ 229 h 550"/>
                <a:gd name="T4" fmla="*/ 9 w 811"/>
                <a:gd name="T5" fmla="*/ 215 h 550"/>
                <a:gd name="T6" fmla="*/ 372 w 811"/>
                <a:gd name="T7" fmla="*/ 5 h 550"/>
                <a:gd name="T8" fmla="*/ 406 w 811"/>
                <a:gd name="T9" fmla="*/ 5 h 550"/>
                <a:gd name="T10" fmla="*/ 558 w 811"/>
                <a:gd name="T11" fmla="*/ 127 h 550"/>
                <a:gd name="T12" fmla="*/ 802 w 811"/>
                <a:gd name="T13" fmla="*/ 268 h 550"/>
                <a:gd name="T14" fmla="*/ 811 w 811"/>
                <a:gd name="T15" fmla="*/ 281 h 550"/>
                <a:gd name="T16" fmla="*/ 811 w 811"/>
                <a:gd name="T17" fmla="*/ 322 h 550"/>
                <a:gd name="T18" fmla="*/ 802 w 811"/>
                <a:gd name="T19" fmla="*/ 335 h 550"/>
                <a:gd name="T20" fmla="*/ 439 w 811"/>
                <a:gd name="T21" fmla="*/ 545 h 550"/>
                <a:gd name="T22" fmla="*/ 404 w 811"/>
                <a:gd name="T23" fmla="*/ 545 h 550"/>
                <a:gd name="T24" fmla="*/ 151 w 811"/>
                <a:gd name="T25" fmla="*/ 399 h 550"/>
                <a:gd name="T26" fmla="*/ 6 w 811"/>
                <a:gd name="T27" fmla="*/ 279 h 550"/>
                <a:gd name="T28" fmla="*/ 0 w 811"/>
                <a:gd name="T29" fmla="*/ 269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1" h="550">
                  <a:moveTo>
                    <a:pt x="0" y="269"/>
                  </a:moveTo>
                  <a:lnTo>
                    <a:pt x="0" y="229"/>
                  </a:lnTo>
                  <a:cubicBezTo>
                    <a:pt x="0" y="223"/>
                    <a:pt x="3" y="218"/>
                    <a:pt x="9" y="215"/>
                  </a:cubicBezTo>
                  <a:lnTo>
                    <a:pt x="372" y="5"/>
                  </a:lnTo>
                  <a:cubicBezTo>
                    <a:pt x="381" y="0"/>
                    <a:pt x="397" y="0"/>
                    <a:pt x="406" y="5"/>
                  </a:cubicBezTo>
                  <a:lnTo>
                    <a:pt x="558" y="127"/>
                  </a:lnTo>
                  <a:lnTo>
                    <a:pt x="802" y="268"/>
                  </a:lnTo>
                  <a:cubicBezTo>
                    <a:pt x="805" y="270"/>
                    <a:pt x="811" y="274"/>
                    <a:pt x="811" y="281"/>
                  </a:cubicBezTo>
                  <a:lnTo>
                    <a:pt x="811" y="322"/>
                  </a:lnTo>
                  <a:cubicBezTo>
                    <a:pt x="811" y="329"/>
                    <a:pt x="805" y="333"/>
                    <a:pt x="802" y="335"/>
                  </a:cubicBezTo>
                  <a:lnTo>
                    <a:pt x="439" y="545"/>
                  </a:lnTo>
                  <a:cubicBezTo>
                    <a:pt x="429" y="550"/>
                    <a:pt x="413" y="550"/>
                    <a:pt x="404" y="545"/>
                  </a:cubicBezTo>
                  <a:lnTo>
                    <a:pt x="151" y="399"/>
                  </a:lnTo>
                  <a:cubicBezTo>
                    <a:pt x="141" y="390"/>
                    <a:pt x="33" y="303"/>
                    <a:pt x="6" y="279"/>
                  </a:cubicBezTo>
                  <a:cubicBezTo>
                    <a:pt x="2" y="276"/>
                    <a:pt x="0" y="273"/>
                    <a:pt x="0" y="269"/>
                  </a:cubicBezTo>
                  <a:close/>
                </a:path>
              </a:pathLst>
            </a:custGeom>
            <a:noFill/>
            <a:ln w="381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Freeform 142">
              <a:extLst>
                <a:ext uri="{FF2B5EF4-FFF2-40B4-BE49-F238E27FC236}">
                  <a16:creationId xmlns:a16="http://schemas.microsoft.com/office/drawing/2014/main" id="{C59229C1-1964-47C0-80C1-FCDC1F892D2A}"/>
                </a:ext>
              </a:extLst>
            </p:cNvPr>
            <p:cNvSpPr>
              <a:spLocks/>
            </p:cNvSpPr>
            <p:nvPr/>
          </p:nvSpPr>
          <p:spPr bwMode="auto">
            <a:xfrm>
              <a:off x="3028950" y="703263"/>
              <a:ext cx="273050" cy="173038"/>
            </a:xfrm>
            <a:custGeom>
              <a:avLst/>
              <a:gdLst>
                <a:gd name="T0" fmla="*/ 95 w 364"/>
                <a:gd name="T1" fmla="*/ 232 h 232"/>
                <a:gd name="T2" fmla="*/ 364 w 364"/>
                <a:gd name="T3" fmla="*/ 77 h 232"/>
                <a:gd name="T4" fmla="*/ 269 w 364"/>
                <a:gd name="T5" fmla="*/ 0 h 232"/>
                <a:gd name="T6" fmla="*/ 0 w 364"/>
                <a:gd name="T7" fmla="*/ 154 h 232"/>
                <a:gd name="T8" fmla="*/ 95 w 364"/>
                <a:gd name="T9" fmla="*/ 232 h 232"/>
              </a:gdLst>
              <a:ahLst/>
              <a:cxnLst>
                <a:cxn ang="0">
                  <a:pos x="T0" y="T1"/>
                </a:cxn>
                <a:cxn ang="0">
                  <a:pos x="T2" y="T3"/>
                </a:cxn>
                <a:cxn ang="0">
                  <a:pos x="T4" y="T5"/>
                </a:cxn>
                <a:cxn ang="0">
                  <a:pos x="T6" y="T7"/>
                </a:cxn>
                <a:cxn ang="0">
                  <a:pos x="T8" y="T9"/>
                </a:cxn>
              </a:cxnLst>
              <a:rect l="0" t="0" r="r" b="b"/>
              <a:pathLst>
                <a:path w="364" h="232">
                  <a:moveTo>
                    <a:pt x="95" y="232"/>
                  </a:moveTo>
                  <a:lnTo>
                    <a:pt x="364" y="77"/>
                  </a:lnTo>
                  <a:lnTo>
                    <a:pt x="269" y="0"/>
                  </a:lnTo>
                  <a:lnTo>
                    <a:pt x="0" y="154"/>
                  </a:lnTo>
                  <a:lnTo>
                    <a:pt x="95" y="232"/>
                  </a:lnTo>
                  <a:close/>
                </a:path>
              </a:pathLst>
            </a:custGeom>
            <a:noFill/>
            <a:ln w="38100" cap="flat">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Line 143">
              <a:extLst>
                <a:ext uri="{FF2B5EF4-FFF2-40B4-BE49-F238E27FC236}">
                  <a16:creationId xmlns:a16="http://schemas.microsoft.com/office/drawing/2014/main" id="{C581B7E4-8993-41D3-AB6D-4831561B3621}"/>
                </a:ext>
              </a:extLst>
            </p:cNvPr>
            <p:cNvSpPr>
              <a:spLocks noChangeShapeType="1"/>
            </p:cNvSpPr>
            <p:nvPr/>
          </p:nvSpPr>
          <p:spPr bwMode="auto">
            <a:xfrm flipH="1">
              <a:off x="3313113" y="831850"/>
              <a:ext cx="11113" cy="4763"/>
            </a:xfrm>
            <a:prstGeom prst="line">
              <a:avLst/>
            </a:prstGeom>
            <a:noFill/>
            <a:ln w="3810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Line 144">
              <a:extLst>
                <a:ext uri="{FF2B5EF4-FFF2-40B4-BE49-F238E27FC236}">
                  <a16:creationId xmlns:a16="http://schemas.microsoft.com/office/drawing/2014/main" id="{F9B9F379-3F6F-4E11-8CED-CD9296C15A39}"/>
                </a:ext>
              </a:extLst>
            </p:cNvPr>
            <p:cNvSpPr>
              <a:spLocks noChangeShapeType="1"/>
            </p:cNvSpPr>
            <p:nvPr/>
          </p:nvSpPr>
          <p:spPr bwMode="auto">
            <a:xfrm flipH="1">
              <a:off x="3208338" y="890588"/>
              <a:ext cx="9525" cy="6350"/>
            </a:xfrm>
            <a:prstGeom prst="line">
              <a:avLst/>
            </a:prstGeom>
            <a:noFill/>
            <a:ln w="3810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Line 145">
              <a:extLst>
                <a:ext uri="{FF2B5EF4-FFF2-40B4-BE49-F238E27FC236}">
                  <a16:creationId xmlns:a16="http://schemas.microsoft.com/office/drawing/2014/main" id="{EAB568C1-5CA3-4875-8295-9D88A961BB91}"/>
                </a:ext>
              </a:extLst>
            </p:cNvPr>
            <p:cNvSpPr>
              <a:spLocks noChangeShapeType="1"/>
            </p:cNvSpPr>
            <p:nvPr/>
          </p:nvSpPr>
          <p:spPr bwMode="auto">
            <a:xfrm flipH="1">
              <a:off x="3389313" y="869950"/>
              <a:ext cx="11113" cy="6350"/>
            </a:xfrm>
            <a:prstGeom prst="line">
              <a:avLst/>
            </a:prstGeom>
            <a:noFill/>
            <a:ln w="3810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Line 146">
              <a:extLst>
                <a:ext uri="{FF2B5EF4-FFF2-40B4-BE49-F238E27FC236}">
                  <a16:creationId xmlns:a16="http://schemas.microsoft.com/office/drawing/2014/main" id="{69E85BDB-D233-4E7F-B7B2-FF289A6FCFC7}"/>
                </a:ext>
              </a:extLst>
            </p:cNvPr>
            <p:cNvSpPr>
              <a:spLocks noChangeShapeType="1"/>
            </p:cNvSpPr>
            <p:nvPr/>
          </p:nvSpPr>
          <p:spPr bwMode="auto">
            <a:xfrm flipH="1">
              <a:off x="3284538" y="930275"/>
              <a:ext cx="11113" cy="6350"/>
            </a:xfrm>
            <a:prstGeom prst="line">
              <a:avLst/>
            </a:prstGeom>
            <a:noFill/>
            <a:ln w="3810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Freeform 147">
              <a:extLst>
                <a:ext uri="{FF2B5EF4-FFF2-40B4-BE49-F238E27FC236}">
                  <a16:creationId xmlns:a16="http://schemas.microsoft.com/office/drawing/2014/main" id="{86D3385B-EF96-43AA-9289-9C379C0FD4DC}"/>
                </a:ext>
              </a:extLst>
            </p:cNvPr>
            <p:cNvSpPr>
              <a:spLocks/>
            </p:cNvSpPr>
            <p:nvPr/>
          </p:nvSpPr>
          <p:spPr bwMode="auto">
            <a:xfrm>
              <a:off x="3209925" y="514350"/>
              <a:ext cx="180975" cy="211138"/>
            </a:xfrm>
            <a:custGeom>
              <a:avLst/>
              <a:gdLst>
                <a:gd name="T0" fmla="*/ 11 w 241"/>
                <a:gd name="T1" fmla="*/ 192 h 282"/>
                <a:gd name="T2" fmla="*/ 13 w 241"/>
                <a:gd name="T3" fmla="*/ 99 h 282"/>
                <a:gd name="T4" fmla="*/ 112 w 241"/>
                <a:gd name="T5" fmla="*/ 0 h 282"/>
                <a:gd name="T6" fmla="*/ 241 w 241"/>
                <a:gd name="T7" fmla="*/ 145 h 282"/>
                <a:gd name="T8" fmla="*/ 187 w 241"/>
                <a:gd name="T9" fmla="*/ 282 h 282"/>
              </a:gdLst>
              <a:ahLst/>
              <a:cxnLst>
                <a:cxn ang="0">
                  <a:pos x="T0" y="T1"/>
                </a:cxn>
                <a:cxn ang="0">
                  <a:pos x="T2" y="T3"/>
                </a:cxn>
                <a:cxn ang="0">
                  <a:pos x="T4" y="T5"/>
                </a:cxn>
                <a:cxn ang="0">
                  <a:pos x="T6" y="T7"/>
                </a:cxn>
                <a:cxn ang="0">
                  <a:pos x="T8" y="T9"/>
                </a:cxn>
              </a:cxnLst>
              <a:rect l="0" t="0" r="r" b="b"/>
              <a:pathLst>
                <a:path w="241" h="282">
                  <a:moveTo>
                    <a:pt x="11" y="192"/>
                  </a:moveTo>
                  <a:cubicBezTo>
                    <a:pt x="0" y="162"/>
                    <a:pt x="0" y="131"/>
                    <a:pt x="13" y="99"/>
                  </a:cubicBezTo>
                  <a:cubicBezTo>
                    <a:pt x="29" y="57"/>
                    <a:pt x="62" y="24"/>
                    <a:pt x="112" y="0"/>
                  </a:cubicBezTo>
                  <a:lnTo>
                    <a:pt x="241" y="145"/>
                  </a:lnTo>
                  <a:lnTo>
                    <a:pt x="187" y="282"/>
                  </a:lnTo>
                </a:path>
              </a:pathLst>
            </a:custGeom>
            <a:noFill/>
            <a:ln w="3810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Freeform 148">
              <a:extLst>
                <a:ext uri="{FF2B5EF4-FFF2-40B4-BE49-F238E27FC236}">
                  <a16:creationId xmlns:a16="http://schemas.microsoft.com/office/drawing/2014/main" id="{D2900F1F-BA38-474C-B767-E6D83619B49A}"/>
                </a:ext>
              </a:extLst>
            </p:cNvPr>
            <p:cNvSpPr>
              <a:spLocks/>
            </p:cNvSpPr>
            <p:nvPr/>
          </p:nvSpPr>
          <p:spPr bwMode="auto">
            <a:xfrm>
              <a:off x="3390900" y="565150"/>
              <a:ext cx="203200" cy="188913"/>
            </a:xfrm>
            <a:custGeom>
              <a:avLst/>
              <a:gdLst>
                <a:gd name="T0" fmla="*/ 0 w 271"/>
                <a:gd name="T1" fmla="*/ 76 h 251"/>
                <a:gd name="T2" fmla="*/ 216 w 271"/>
                <a:gd name="T3" fmla="*/ 0 h 251"/>
                <a:gd name="T4" fmla="*/ 100 w 271"/>
                <a:gd name="T5" fmla="*/ 234 h 251"/>
                <a:gd name="T6" fmla="*/ 0 w 271"/>
                <a:gd name="T7" fmla="*/ 251 h 251"/>
              </a:gdLst>
              <a:ahLst/>
              <a:cxnLst>
                <a:cxn ang="0">
                  <a:pos x="T0" y="T1"/>
                </a:cxn>
                <a:cxn ang="0">
                  <a:pos x="T2" y="T3"/>
                </a:cxn>
                <a:cxn ang="0">
                  <a:pos x="T4" y="T5"/>
                </a:cxn>
                <a:cxn ang="0">
                  <a:pos x="T6" y="T7"/>
                </a:cxn>
              </a:cxnLst>
              <a:rect l="0" t="0" r="r" b="b"/>
              <a:pathLst>
                <a:path w="271" h="251">
                  <a:moveTo>
                    <a:pt x="0" y="76"/>
                  </a:moveTo>
                  <a:lnTo>
                    <a:pt x="216" y="0"/>
                  </a:lnTo>
                  <a:cubicBezTo>
                    <a:pt x="271" y="87"/>
                    <a:pt x="219" y="192"/>
                    <a:pt x="100" y="234"/>
                  </a:cubicBezTo>
                  <a:cubicBezTo>
                    <a:pt x="67" y="245"/>
                    <a:pt x="34" y="251"/>
                    <a:pt x="0" y="251"/>
                  </a:cubicBezTo>
                </a:path>
              </a:pathLst>
            </a:custGeom>
            <a:noFill/>
            <a:ln w="3810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Freeform 149">
              <a:extLst>
                <a:ext uri="{FF2B5EF4-FFF2-40B4-BE49-F238E27FC236}">
                  <a16:creationId xmlns:a16="http://schemas.microsoft.com/office/drawing/2014/main" id="{323DE9E9-8306-47EC-9DC6-A0EBAE1F3FA6}"/>
                </a:ext>
              </a:extLst>
            </p:cNvPr>
            <p:cNvSpPr>
              <a:spLocks/>
            </p:cNvSpPr>
            <p:nvPr/>
          </p:nvSpPr>
          <p:spPr bwMode="auto">
            <a:xfrm>
              <a:off x="3294063" y="473075"/>
              <a:ext cx="258763" cy="149225"/>
            </a:xfrm>
            <a:custGeom>
              <a:avLst/>
              <a:gdLst>
                <a:gd name="T0" fmla="*/ 129 w 345"/>
                <a:gd name="T1" fmla="*/ 199 h 199"/>
                <a:gd name="T2" fmla="*/ 0 w 345"/>
                <a:gd name="T3" fmla="*/ 54 h 199"/>
                <a:gd name="T4" fmla="*/ 329 w 345"/>
                <a:gd name="T5" fmla="*/ 102 h 199"/>
                <a:gd name="T6" fmla="*/ 345 w 345"/>
                <a:gd name="T7" fmla="*/ 123 h 199"/>
                <a:gd name="T8" fmla="*/ 129 w 345"/>
                <a:gd name="T9" fmla="*/ 199 h 199"/>
              </a:gdLst>
              <a:ahLst/>
              <a:cxnLst>
                <a:cxn ang="0">
                  <a:pos x="T0" y="T1"/>
                </a:cxn>
                <a:cxn ang="0">
                  <a:pos x="T2" y="T3"/>
                </a:cxn>
                <a:cxn ang="0">
                  <a:pos x="T4" y="T5"/>
                </a:cxn>
                <a:cxn ang="0">
                  <a:pos x="T6" y="T7"/>
                </a:cxn>
                <a:cxn ang="0">
                  <a:pos x="T8" y="T9"/>
                </a:cxn>
              </a:cxnLst>
              <a:rect l="0" t="0" r="r" b="b"/>
              <a:pathLst>
                <a:path w="345" h="199">
                  <a:moveTo>
                    <a:pt x="129" y="199"/>
                  </a:moveTo>
                  <a:lnTo>
                    <a:pt x="0" y="54"/>
                  </a:lnTo>
                  <a:cubicBezTo>
                    <a:pt x="110" y="0"/>
                    <a:pt x="258" y="22"/>
                    <a:pt x="329" y="102"/>
                  </a:cubicBezTo>
                  <a:cubicBezTo>
                    <a:pt x="335" y="109"/>
                    <a:pt x="340" y="116"/>
                    <a:pt x="345" y="123"/>
                  </a:cubicBezTo>
                  <a:lnTo>
                    <a:pt x="129" y="199"/>
                  </a:lnTo>
                  <a:close/>
                </a:path>
              </a:pathLst>
            </a:custGeom>
            <a:noFill/>
            <a:ln w="3810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33" name="TextBox 32">
            <a:extLst>
              <a:ext uri="{FF2B5EF4-FFF2-40B4-BE49-F238E27FC236}">
                <a16:creationId xmlns:a16="http://schemas.microsoft.com/office/drawing/2014/main" id="{EBEE1ABE-A1C4-49F5-A9B8-7392481A9E47}"/>
              </a:ext>
            </a:extLst>
          </p:cNvPr>
          <p:cNvSpPr txBox="1"/>
          <p:nvPr/>
        </p:nvSpPr>
        <p:spPr>
          <a:xfrm>
            <a:off x="7084588" y="4606208"/>
            <a:ext cx="4932034" cy="523220"/>
          </a:xfrm>
          <a:prstGeom prst="rect">
            <a:avLst/>
          </a:prstGeom>
          <a:noFill/>
        </p:spPr>
        <p:txBody>
          <a:bodyPr wrap="square">
            <a:spAutoFit/>
          </a:bodyPr>
          <a:lstStyle/>
          <a:p>
            <a:pPr marL="92075" indent="-92075"/>
            <a:r>
              <a:rPr lang="en-GB" sz="1400" dirty="0"/>
              <a:t>*when comparing campaigns that include direct mail with       average UK campaigns</a:t>
            </a:r>
          </a:p>
        </p:txBody>
      </p:sp>
      <p:sp>
        <p:nvSpPr>
          <p:cNvPr id="34" name="Rectangle 33">
            <a:extLst>
              <a:ext uri="{FF2B5EF4-FFF2-40B4-BE49-F238E27FC236}">
                <a16:creationId xmlns:a16="http://schemas.microsoft.com/office/drawing/2014/main" id="{7A613F2D-4B28-4EE7-A482-E846DB26F3ED}"/>
              </a:ext>
            </a:extLst>
          </p:cNvPr>
          <p:cNvSpPr/>
          <p:nvPr/>
        </p:nvSpPr>
        <p:spPr>
          <a:xfrm>
            <a:off x="8377732" y="6338137"/>
            <a:ext cx="3310523" cy="246221"/>
          </a:xfrm>
          <a:prstGeom prst="rect">
            <a:avLst/>
          </a:prstGeom>
        </p:spPr>
        <p:txBody>
          <a:bodyPr wrap="none">
            <a:spAutoFit/>
          </a:bodyPr>
          <a:lstStyle/>
          <a:p>
            <a:pPr lvl="0" algn="r"/>
            <a:r>
              <a:rPr lang="en-GB" sz="1000" dirty="0"/>
              <a:t>Source: WARC “Driving effectiveness with direct mail” 2021</a:t>
            </a:r>
          </a:p>
        </p:txBody>
      </p:sp>
      <p:pic>
        <p:nvPicPr>
          <p:cNvPr id="3" name="Picture 2" descr="A group of people sitting around a table with laptops&#10;&#10;Description automatically generated">
            <a:extLst>
              <a:ext uri="{FF2B5EF4-FFF2-40B4-BE49-F238E27FC236}">
                <a16:creationId xmlns:a16="http://schemas.microsoft.com/office/drawing/2014/main" id="{05964EAB-0CF1-428A-8C9F-749E95C5307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289" y="-195549"/>
            <a:ext cx="6088393" cy="9127998"/>
          </a:xfrm>
          <a:prstGeom prst="rect">
            <a:avLst/>
          </a:prstGeom>
        </p:spPr>
      </p:pic>
    </p:spTree>
    <p:extLst>
      <p:ext uri="{BB962C8B-B14F-4D97-AF65-F5344CB8AC3E}">
        <p14:creationId xmlns:p14="http://schemas.microsoft.com/office/powerpoint/2010/main" val="288625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B6C02B8-7C23-479B-AE8E-8479A0037603}"/>
              </a:ext>
            </a:extLst>
          </p:cNvPr>
          <p:cNvSpPr txBox="1"/>
          <p:nvPr/>
        </p:nvSpPr>
        <p:spPr>
          <a:xfrm>
            <a:off x="859166" y="2125041"/>
            <a:ext cx="4658874" cy="2677656"/>
          </a:xfrm>
          <a:prstGeom prst="rect">
            <a:avLst/>
          </a:prstGeom>
          <a:noFill/>
        </p:spPr>
        <p:txBody>
          <a:bodyPr wrap="square" rtlCol="0">
            <a:spAutoFit/>
          </a:bodyPr>
          <a:lstStyle/>
          <a:p>
            <a:r>
              <a:rPr lang="en-GB" sz="3200" b="1" cap="all" dirty="0">
                <a:latin typeface="+mj-lt"/>
              </a:rPr>
              <a:t>Campaigns are </a:t>
            </a:r>
            <a:r>
              <a:rPr kumimoji="0" lang="en-GB" sz="4000" b="1" i="0" u="none" strike="noStrike" kern="1200" cap="all" spc="0" normalizeH="0" baseline="0" noProof="0" dirty="0">
                <a:ln>
                  <a:noFill/>
                </a:ln>
                <a:solidFill>
                  <a:srgbClr val="E32019"/>
                </a:solidFill>
                <a:effectLst/>
                <a:uLnTx/>
                <a:uFillTx/>
                <a:latin typeface="Century Gothic"/>
                <a:ea typeface="+mn-ea"/>
                <a:cs typeface="+mn-cs"/>
              </a:rPr>
              <a:t>64</a:t>
            </a:r>
            <a:r>
              <a:rPr kumimoji="0" lang="en-GB" sz="2800" b="1" i="0" u="none" strike="noStrike" kern="1200" cap="all" spc="0" normalizeH="0" baseline="0" noProof="0" dirty="0">
                <a:ln>
                  <a:noFill/>
                </a:ln>
                <a:solidFill>
                  <a:srgbClr val="000000"/>
                </a:solidFill>
                <a:effectLst/>
                <a:uLnTx/>
                <a:uFillTx/>
                <a:latin typeface="Century Gothic"/>
                <a:ea typeface="+mn-ea"/>
                <a:cs typeface="+mn-cs"/>
              </a:rPr>
              <a:t>% </a:t>
            </a:r>
            <a:r>
              <a:rPr lang="en-GB" sz="3200" b="1" cap="all" dirty="0">
                <a:latin typeface="+mj-lt"/>
              </a:rPr>
              <a:t>more likely to report market share uplifts when mail is in the mix</a:t>
            </a:r>
            <a:r>
              <a:rPr lang="en-GB" sz="3200" b="1" cap="all" baseline="30000" dirty="0">
                <a:latin typeface="+mj-lt"/>
              </a:rPr>
              <a:t>*</a:t>
            </a:r>
            <a:endParaRPr lang="en-GB" sz="3200" b="1" cap="all" dirty="0">
              <a:latin typeface="+mj-lt"/>
            </a:endParaRPr>
          </a:p>
        </p:txBody>
      </p:sp>
      <p:grpSp>
        <p:nvGrpSpPr>
          <p:cNvPr id="10" name="Graphic 8" descr="Moon Cake outline">
            <a:extLst>
              <a:ext uri="{FF2B5EF4-FFF2-40B4-BE49-F238E27FC236}">
                <a16:creationId xmlns:a16="http://schemas.microsoft.com/office/drawing/2014/main" id="{86492B47-8B4A-49C8-8868-E70DDB2DD978}"/>
              </a:ext>
            </a:extLst>
          </p:cNvPr>
          <p:cNvGrpSpPr/>
          <p:nvPr/>
        </p:nvGrpSpPr>
        <p:grpSpPr>
          <a:xfrm>
            <a:off x="4047755" y="806457"/>
            <a:ext cx="1434322" cy="1537384"/>
            <a:chOff x="2174875" y="2809630"/>
            <a:chExt cx="1577754" cy="1691122"/>
          </a:xfrm>
          <a:solidFill>
            <a:srgbClr val="000000"/>
          </a:solidFill>
        </p:grpSpPr>
        <p:sp>
          <p:nvSpPr>
            <p:cNvPr id="11" name="Freeform: Shape 10">
              <a:extLst>
                <a:ext uri="{FF2B5EF4-FFF2-40B4-BE49-F238E27FC236}">
                  <a16:creationId xmlns:a16="http://schemas.microsoft.com/office/drawing/2014/main" id="{E1C77499-7B1E-4F5E-85F7-6C41F82F54BE}"/>
                </a:ext>
              </a:extLst>
            </p:cNvPr>
            <p:cNvSpPr/>
            <p:nvPr/>
          </p:nvSpPr>
          <p:spPr>
            <a:xfrm>
              <a:off x="2306866" y="2896127"/>
              <a:ext cx="849728" cy="458117"/>
            </a:xfrm>
            <a:custGeom>
              <a:avLst/>
              <a:gdLst>
                <a:gd name="connsiteX0" fmla="*/ 410767 w 849728"/>
                <a:gd name="connsiteY0" fmla="*/ 450433 h 458117"/>
                <a:gd name="connsiteX1" fmla="*/ 426006 w 849728"/>
                <a:gd name="connsiteY1" fmla="*/ 458117 h 458117"/>
                <a:gd name="connsiteX2" fmla="*/ 441171 w 849728"/>
                <a:gd name="connsiteY2" fmla="*/ 450266 h 458117"/>
                <a:gd name="connsiteX3" fmla="*/ 524697 w 849728"/>
                <a:gd name="connsiteY3" fmla="*/ 368316 h 458117"/>
                <a:gd name="connsiteX4" fmla="*/ 672948 w 849728"/>
                <a:gd name="connsiteY4" fmla="*/ 394043 h 458117"/>
                <a:gd name="connsiteX5" fmla="*/ 679686 w 849728"/>
                <a:gd name="connsiteY5" fmla="*/ 394043 h 458117"/>
                <a:gd name="connsiteX6" fmla="*/ 718201 w 849728"/>
                <a:gd name="connsiteY6" fmla="*/ 393430 h 458117"/>
                <a:gd name="connsiteX7" fmla="*/ 712150 w 849728"/>
                <a:gd name="connsiteY7" fmla="*/ 355379 h 458117"/>
                <a:gd name="connsiteX8" fmla="*/ 679575 w 849728"/>
                <a:gd name="connsiteY8" fmla="*/ 289634 h 458117"/>
                <a:gd name="connsiteX9" fmla="*/ 784949 w 849728"/>
                <a:gd name="connsiteY9" fmla="*/ 258933 h 458117"/>
                <a:gd name="connsiteX10" fmla="*/ 849728 w 849728"/>
                <a:gd name="connsiteY10" fmla="*/ 228344 h 458117"/>
                <a:gd name="connsiteX11" fmla="*/ 784652 w 849728"/>
                <a:gd name="connsiteY11" fmla="*/ 198386 h 458117"/>
                <a:gd name="connsiteX12" fmla="*/ 679445 w 849728"/>
                <a:gd name="connsiteY12" fmla="*/ 168149 h 458117"/>
                <a:gd name="connsiteX13" fmla="*/ 711278 w 849728"/>
                <a:gd name="connsiteY13" fmla="*/ 101197 h 458117"/>
                <a:gd name="connsiteX14" fmla="*/ 716178 w 849728"/>
                <a:gd name="connsiteY14" fmla="*/ 63499 h 458117"/>
                <a:gd name="connsiteX15" fmla="*/ 678127 w 849728"/>
                <a:gd name="connsiteY15" fmla="*/ 63499 h 458117"/>
                <a:gd name="connsiteX16" fmla="*/ 523936 w 849728"/>
                <a:gd name="connsiteY16" fmla="*/ 89615 h 458117"/>
                <a:gd name="connsiteX17" fmla="*/ 438980 w 849728"/>
                <a:gd name="connsiteY17" fmla="*/ 7684 h 458117"/>
                <a:gd name="connsiteX18" fmla="*/ 423741 w 849728"/>
                <a:gd name="connsiteY18" fmla="*/ 0 h 458117"/>
                <a:gd name="connsiteX19" fmla="*/ 408576 w 849728"/>
                <a:gd name="connsiteY19" fmla="*/ 7852 h 458117"/>
                <a:gd name="connsiteX20" fmla="*/ 325050 w 849728"/>
                <a:gd name="connsiteY20" fmla="*/ 89838 h 458117"/>
                <a:gd name="connsiteX21" fmla="*/ 174701 w 849728"/>
                <a:gd name="connsiteY21" fmla="*/ 64130 h 458117"/>
                <a:gd name="connsiteX22" fmla="*/ 170209 w 849728"/>
                <a:gd name="connsiteY22" fmla="*/ 64130 h 458117"/>
                <a:gd name="connsiteX23" fmla="*/ 131416 w 849728"/>
                <a:gd name="connsiteY23" fmla="*/ 64483 h 458117"/>
                <a:gd name="connsiteX24" fmla="*/ 137504 w 849728"/>
                <a:gd name="connsiteY24" fmla="*/ 102794 h 458117"/>
                <a:gd name="connsiteX25" fmla="*/ 170079 w 849728"/>
                <a:gd name="connsiteY25" fmla="*/ 168520 h 458117"/>
                <a:gd name="connsiteX26" fmla="*/ 64761 w 849728"/>
                <a:gd name="connsiteY26" fmla="*/ 199184 h 458117"/>
                <a:gd name="connsiteX27" fmla="*/ 0 w 849728"/>
                <a:gd name="connsiteY27" fmla="*/ 229773 h 458117"/>
                <a:gd name="connsiteX28" fmla="*/ 64965 w 849728"/>
                <a:gd name="connsiteY28" fmla="*/ 259732 h 458117"/>
                <a:gd name="connsiteX29" fmla="*/ 170172 w 849728"/>
                <a:gd name="connsiteY29" fmla="*/ 289987 h 458117"/>
                <a:gd name="connsiteX30" fmla="*/ 138432 w 849728"/>
                <a:gd name="connsiteY30" fmla="*/ 357124 h 458117"/>
                <a:gd name="connsiteX31" fmla="*/ 133569 w 849728"/>
                <a:gd name="connsiteY31" fmla="*/ 394804 h 458117"/>
                <a:gd name="connsiteX32" fmla="*/ 171564 w 849728"/>
                <a:gd name="connsiteY32" fmla="*/ 394804 h 458117"/>
                <a:gd name="connsiteX33" fmla="*/ 325866 w 849728"/>
                <a:gd name="connsiteY33" fmla="*/ 368651 h 458117"/>
                <a:gd name="connsiteX34" fmla="*/ 410767 w 849728"/>
                <a:gd name="connsiteY34" fmla="*/ 450433 h 458117"/>
                <a:gd name="connsiteX35" fmla="*/ 266358 w 849728"/>
                <a:gd name="connsiteY35" fmla="*/ 260010 h 458117"/>
                <a:gd name="connsiteX36" fmla="*/ 212140 w 849728"/>
                <a:gd name="connsiteY36" fmla="*/ 259472 h 458117"/>
                <a:gd name="connsiteX37" fmla="*/ 79109 w 849728"/>
                <a:gd name="connsiteY37" fmla="*/ 229383 h 458117"/>
                <a:gd name="connsiteX38" fmla="*/ 211546 w 849728"/>
                <a:gd name="connsiteY38" fmla="*/ 199165 h 458117"/>
                <a:gd name="connsiteX39" fmla="*/ 266562 w 849728"/>
                <a:gd name="connsiteY39" fmla="*/ 199165 h 458117"/>
                <a:gd name="connsiteX40" fmla="*/ 270163 w 849728"/>
                <a:gd name="connsiteY40" fmla="*/ 192687 h 458117"/>
                <a:gd name="connsiteX41" fmla="*/ 220678 w 849728"/>
                <a:gd name="connsiteY41" fmla="*/ 164548 h 458117"/>
                <a:gd name="connsiteX42" fmla="*/ 170562 w 849728"/>
                <a:gd name="connsiteY42" fmla="*/ 97559 h 458117"/>
                <a:gd name="connsiteX43" fmla="*/ 174757 w 849728"/>
                <a:gd name="connsiteY43" fmla="*/ 97559 h 458117"/>
                <a:gd name="connsiteX44" fmla="*/ 326961 w 849728"/>
                <a:gd name="connsiteY44" fmla="*/ 127908 h 458117"/>
                <a:gd name="connsiteX45" fmla="*/ 344651 w 849728"/>
                <a:gd name="connsiteY45" fmla="*/ 137634 h 458117"/>
                <a:gd name="connsiteX46" fmla="*/ 353931 w 849728"/>
                <a:gd name="connsiteY46" fmla="*/ 134720 h 458117"/>
                <a:gd name="connsiteX47" fmla="*/ 354544 w 849728"/>
                <a:gd name="connsiteY47" fmla="*/ 112149 h 458117"/>
                <a:gd name="connsiteX48" fmla="*/ 423871 w 849728"/>
                <a:gd name="connsiteY48" fmla="*/ 37531 h 458117"/>
                <a:gd name="connsiteX49" fmla="*/ 494034 w 849728"/>
                <a:gd name="connsiteY49" fmla="*/ 111481 h 458117"/>
                <a:gd name="connsiteX50" fmla="*/ 494034 w 849728"/>
                <a:gd name="connsiteY50" fmla="*/ 134089 h 458117"/>
                <a:gd name="connsiteX51" fmla="*/ 503816 w 849728"/>
                <a:gd name="connsiteY51" fmla="*/ 137077 h 458117"/>
                <a:gd name="connsiteX52" fmla="*/ 521245 w 849728"/>
                <a:gd name="connsiteY52" fmla="*/ 127796 h 458117"/>
                <a:gd name="connsiteX53" fmla="*/ 678053 w 849728"/>
                <a:gd name="connsiteY53" fmla="*/ 96928 h 458117"/>
                <a:gd name="connsiteX54" fmla="*/ 628698 w 849728"/>
                <a:gd name="connsiteY54" fmla="*/ 163880 h 458117"/>
                <a:gd name="connsiteX55" fmla="*/ 579083 w 849728"/>
                <a:gd name="connsiteY55" fmla="*/ 191425 h 458117"/>
                <a:gd name="connsiteX56" fmla="*/ 582981 w 849728"/>
                <a:gd name="connsiteY56" fmla="*/ 198219 h 458117"/>
                <a:gd name="connsiteX57" fmla="*/ 637570 w 849728"/>
                <a:gd name="connsiteY57" fmla="*/ 198683 h 458117"/>
                <a:gd name="connsiteX58" fmla="*/ 770582 w 849728"/>
                <a:gd name="connsiteY58" fmla="*/ 228752 h 458117"/>
                <a:gd name="connsiteX59" fmla="*/ 638313 w 849728"/>
                <a:gd name="connsiteY59" fmla="*/ 258952 h 458117"/>
                <a:gd name="connsiteX60" fmla="*/ 584113 w 849728"/>
                <a:gd name="connsiteY60" fmla="*/ 258952 h 458117"/>
                <a:gd name="connsiteX61" fmla="*/ 580401 w 849728"/>
                <a:gd name="connsiteY61" fmla="*/ 265931 h 458117"/>
                <a:gd name="connsiteX62" fmla="*/ 629032 w 849728"/>
                <a:gd name="connsiteY62" fmla="*/ 293569 h 458117"/>
                <a:gd name="connsiteX63" fmla="*/ 679148 w 849728"/>
                <a:gd name="connsiteY63" fmla="*/ 360576 h 458117"/>
                <a:gd name="connsiteX64" fmla="*/ 672948 w 849728"/>
                <a:gd name="connsiteY64" fmla="*/ 360576 h 458117"/>
                <a:gd name="connsiteX65" fmla="*/ 522600 w 849728"/>
                <a:gd name="connsiteY65" fmla="*/ 330210 h 458117"/>
                <a:gd name="connsiteX66" fmla="*/ 506563 w 849728"/>
                <a:gd name="connsiteY66" fmla="*/ 321411 h 458117"/>
                <a:gd name="connsiteX67" fmla="*/ 495686 w 849728"/>
                <a:gd name="connsiteY67" fmla="*/ 324957 h 458117"/>
                <a:gd name="connsiteX68" fmla="*/ 495110 w 849728"/>
                <a:gd name="connsiteY68" fmla="*/ 345987 h 458117"/>
                <a:gd name="connsiteX69" fmla="*/ 425802 w 849728"/>
                <a:gd name="connsiteY69" fmla="*/ 420586 h 458117"/>
                <a:gd name="connsiteX70" fmla="*/ 355676 w 849728"/>
                <a:gd name="connsiteY70" fmla="*/ 346655 h 458117"/>
                <a:gd name="connsiteX71" fmla="*/ 355676 w 849728"/>
                <a:gd name="connsiteY71" fmla="*/ 325439 h 458117"/>
                <a:gd name="connsiteX72" fmla="*/ 344428 w 849728"/>
                <a:gd name="connsiteY72" fmla="*/ 321857 h 458117"/>
                <a:gd name="connsiteX73" fmla="*/ 328465 w 849728"/>
                <a:gd name="connsiteY73" fmla="*/ 330414 h 458117"/>
                <a:gd name="connsiteX74" fmla="*/ 171564 w 849728"/>
                <a:gd name="connsiteY74" fmla="*/ 361319 h 458117"/>
                <a:gd name="connsiteX75" fmla="*/ 220956 w 849728"/>
                <a:gd name="connsiteY75" fmla="*/ 294367 h 458117"/>
                <a:gd name="connsiteX76" fmla="*/ 270200 w 849728"/>
                <a:gd name="connsiteY76" fmla="*/ 267045 h 458117"/>
                <a:gd name="connsiteX77" fmla="*/ 266358 w 849728"/>
                <a:gd name="connsiteY77" fmla="*/ 260010 h 458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849728" h="458117">
                  <a:moveTo>
                    <a:pt x="410767" y="450433"/>
                  </a:moveTo>
                  <a:lnTo>
                    <a:pt x="426006" y="458117"/>
                  </a:lnTo>
                  <a:lnTo>
                    <a:pt x="441171" y="450266"/>
                  </a:lnTo>
                  <a:cubicBezTo>
                    <a:pt x="463333" y="438795"/>
                    <a:pt x="510888" y="409987"/>
                    <a:pt x="524697" y="368316"/>
                  </a:cubicBezTo>
                  <a:cubicBezTo>
                    <a:pt x="572102" y="385976"/>
                    <a:pt x="622366" y="394698"/>
                    <a:pt x="672948" y="394043"/>
                  </a:cubicBezTo>
                  <a:cubicBezTo>
                    <a:pt x="675348" y="394043"/>
                    <a:pt x="677594" y="394043"/>
                    <a:pt x="679686" y="394043"/>
                  </a:cubicBezTo>
                  <a:lnTo>
                    <a:pt x="718201" y="393430"/>
                  </a:lnTo>
                  <a:lnTo>
                    <a:pt x="712150" y="355379"/>
                  </a:lnTo>
                  <a:cubicBezTo>
                    <a:pt x="708219" y="330664"/>
                    <a:pt x="696856" y="307733"/>
                    <a:pt x="679575" y="289634"/>
                  </a:cubicBezTo>
                  <a:cubicBezTo>
                    <a:pt x="716093" y="284996"/>
                    <a:pt x="751653" y="274635"/>
                    <a:pt x="784949" y="258933"/>
                  </a:cubicBezTo>
                  <a:lnTo>
                    <a:pt x="849728" y="228344"/>
                  </a:lnTo>
                  <a:lnTo>
                    <a:pt x="784652" y="198386"/>
                  </a:lnTo>
                  <a:cubicBezTo>
                    <a:pt x="751330" y="182998"/>
                    <a:pt x="715851" y="172802"/>
                    <a:pt x="679445" y="168149"/>
                  </a:cubicBezTo>
                  <a:cubicBezTo>
                    <a:pt x="696932" y="149803"/>
                    <a:pt x="708087" y="126341"/>
                    <a:pt x="711278" y="101197"/>
                  </a:cubicBezTo>
                  <a:lnTo>
                    <a:pt x="716178" y="63499"/>
                  </a:lnTo>
                  <a:lnTo>
                    <a:pt x="678127" y="63499"/>
                  </a:lnTo>
                  <a:cubicBezTo>
                    <a:pt x="625555" y="62562"/>
                    <a:pt x="573267" y="71417"/>
                    <a:pt x="523936" y="89615"/>
                  </a:cubicBezTo>
                  <a:cubicBezTo>
                    <a:pt x="510368" y="47889"/>
                    <a:pt x="461737" y="19081"/>
                    <a:pt x="438980" y="7684"/>
                  </a:cubicBezTo>
                  <a:lnTo>
                    <a:pt x="423741" y="0"/>
                  </a:lnTo>
                  <a:lnTo>
                    <a:pt x="408576" y="7852"/>
                  </a:lnTo>
                  <a:cubicBezTo>
                    <a:pt x="386414" y="19323"/>
                    <a:pt x="338822" y="48149"/>
                    <a:pt x="325050" y="89838"/>
                  </a:cubicBezTo>
                  <a:cubicBezTo>
                    <a:pt x="276996" y="71894"/>
                    <a:pt x="225989" y="63172"/>
                    <a:pt x="174701" y="64130"/>
                  </a:cubicBezTo>
                  <a:lnTo>
                    <a:pt x="170209" y="64130"/>
                  </a:lnTo>
                  <a:lnTo>
                    <a:pt x="131416" y="64483"/>
                  </a:lnTo>
                  <a:lnTo>
                    <a:pt x="137504" y="102794"/>
                  </a:lnTo>
                  <a:cubicBezTo>
                    <a:pt x="141437" y="127503"/>
                    <a:pt x="152799" y="150428"/>
                    <a:pt x="170079" y="168520"/>
                  </a:cubicBezTo>
                  <a:cubicBezTo>
                    <a:pt x="133582" y="173155"/>
                    <a:pt x="98042" y="183503"/>
                    <a:pt x="64761" y="199184"/>
                  </a:cubicBezTo>
                  <a:lnTo>
                    <a:pt x="0" y="229773"/>
                  </a:lnTo>
                  <a:lnTo>
                    <a:pt x="64965" y="259732"/>
                  </a:lnTo>
                  <a:cubicBezTo>
                    <a:pt x="98285" y="275125"/>
                    <a:pt x="133766" y="285328"/>
                    <a:pt x="170172" y="289987"/>
                  </a:cubicBezTo>
                  <a:cubicBezTo>
                    <a:pt x="152659" y="308378"/>
                    <a:pt x="141530" y="331917"/>
                    <a:pt x="138432" y="357124"/>
                  </a:cubicBezTo>
                  <a:lnTo>
                    <a:pt x="133569" y="394804"/>
                  </a:lnTo>
                  <a:lnTo>
                    <a:pt x="171564" y="394804"/>
                  </a:lnTo>
                  <a:cubicBezTo>
                    <a:pt x="224175" y="395734"/>
                    <a:pt x="276500" y="386865"/>
                    <a:pt x="325866" y="368651"/>
                  </a:cubicBezTo>
                  <a:cubicBezTo>
                    <a:pt x="339472" y="410284"/>
                    <a:pt x="388047" y="438999"/>
                    <a:pt x="410767" y="450433"/>
                  </a:cubicBezTo>
                  <a:close/>
                  <a:moveTo>
                    <a:pt x="266358" y="260010"/>
                  </a:moveTo>
                  <a:lnTo>
                    <a:pt x="212140" y="259472"/>
                  </a:lnTo>
                  <a:cubicBezTo>
                    <a:pt x="166180" y="258861"/>
                    <a:pt x="120858" y="248611"/>
                    <a:pt x="79109" y="229383"/>
                  </a:cubicBezTo>
                  <a:cubicBezTo>
                    <a:pt x="120535" y="209807"/>
                    <a:pt x="165729" y="199496"/>
                    <a:pt x="211546" y="199165"/>
                  </a:cubicBezTo>
                  <a:lnTo>
                    <a:pt x="266562" y="199165"/>
                  </a:lnTo>
                  <a:cubicBezTo>
                    <a:pt x="267620" y="196956"/>
                    <a:pt x="268901" y="194822"/>
                    <a:pt x="270163" y="192687"/>
                  </a:cubicBezTo>
                  <a:lnTo>
                    <a:pt x="220678" y="164548"/>
                  </a:lnTo>
                  <a:cubicBezTo>
                    <a:pt x="193961" y="151833"/>
                    <a:pt x="175217" y="126779"/>
                    <a:pt x="170562" y="97559"/>
                  </a:cubicBezTo>
                  <a:lnTo>
                    <a:pt x="174757" y="97559"/>
                  </a:lnTo>
                  <a:cubicBezTo>
                    <a:pt x="209894" y="97559"/>
                    <a:pt x="278701" y="101420"/>
                    <a:pt x="326961" y="127908"/>
                  </a:cubicBezTo>
                  <a:lnTo>
                    <a:pt x="344651" y="137634"/>
                  </a:lnTo>
                  <a:cubicBezTo>
                    <a:pt x="347732" y="136576"/>
                    <a:pt x="350832" y="135648"/>
                    <a:pt x="353931" y="134720"/>
                  </a:cubicBezTo>
                  <a:lnTo>
                    <a:pt x="354544" y="112149"/>
                  </a:lnTo>
                  <a:cubicBezTo>
                    <a:pt x="355416" y="79610"/>
                    <a:pt x="399611" y="50098"/>
                    <a:pt x="423871" y="37531"/>
                  </a:cubicBezTo>
                  <a:cubicBezTo>
                    <a:pt x="448688" y="50042"/>
                    <a:pt x="493867" y="79406"/>
                    <a:pt x="494034" y="111481"/>
                  </a:cubicBezTo>
                  <a:lnTo>
                    <a:pt x="494034" y="134089"/>
                  </a:lnTo>
                  <a:cubicBezTo>
                    <a:pt x="497319" y="135054"/>
                    <a:pt x="500642" y="135945"/>
                    <a:pt x="503816" y="137077"/>
                  </a:cubicBezTo>
                  <a:lnTo>
                    <a:pt x="521245" y="127796"/>
                  </a:lnTo>
                  <a:cubicBezTo>
                    <a:pt x="572475" y="100381"/>
                    <a:pt x="645496" y="96928"/>
                    <a:pt x="678053" y="96928"/>
                  </a:cubicBezTo>
                  <a:cubicBezTo>
                    <a:pt x="674246" y="126263"/>
                    <a:pt x="655593" y="151566"/>
                    <a:pt x="628698" y="163880"/>
                  </a:cubicBezTo>
                  <a:lnTo>
                    <a:pt x="579083" y="191425"/>
                  </a:lnTo>
                  <a:cubicBezTo>
                    <a:pt x="580456" y="193671"/>
                    <a:pt x="581830" y="195917"/>
                    <a:pt x="582981" y="198219"/>
                  </a:cubicBezTo>
                  <a:lnTo>
                    <a:pt x="637570" y="198683"/>
                  </a:lnTo>
                  <a:cubicBezTo>
                    <a:pt x="683523" y="199293"/>
                    <a:pt x="728835" y="209536"/>
                    <a:pt x="770582" y="228752"/>
                  </a:cubicBezTo>
                  <a:cubicBezTo>
                    <a:pt x="729201" y="248283"/>
                    <a:pt x="684070" y="258588"/>
                    <a:pt x="638313" y="258952"/>
                  </a:cubicBezTo>
                  <a:lnTo>
                    <a:pt x="584113" y="258952"/>
                  </a:lnTo>
                  <a:cubicBezTo>
                    <a:pt x="582962" y="261328"/>
                    <a:pt x="581718" y="263629"/>
                    <a:pt x="580401" y="265931"/>
                  </a:cubicBezTo>
                  <a:lnTo>
                    <a:pt x="629032" y="293569"/>
                  </a:lnTo>
                  <a:cubicBezTo>
                    <a:pt x="655753" y="306289"/>
                    <a:pt x="674496" y="331351"/>
                    <a:pt x="679148" y="360576"/>
                  </a:cubicBezTo>
                  <a:lnTo>
                    <a:pt x="672948" y="360576"/>
                  </a:lnTo>
                  <a:cubicBezTo>
                    <a:pt x="637867" y="360576"/>
                    <a:pt x="569895" y="356177"/>
                    <a:pt x="522600" y="330210"/>
                  </a:cubicBezTo>
                  <a:lnTo>
                    <a:pt x="506563" y="321411"/>
                  </a:lnTo>
                  <a:cubicBezTo>
                    <a:pt x="503110" y="322674"/>
                    <a:pt x="499398" y="323843"/>
                    <a:pt x="495686" y="324957"/>
                  </a:cubicBezTo>
                  <a:lnTo>
                    <a:pt x="495110" y="345987"/>
                  </a:lnTo>
                  <a:cubicBezTo>
                    <a:pt x="494238" y="378525"/>
                    <a:pt x="450061" y="408020"/>
                    <a:pt x="425802" y="420586"/>
                  </a:cubicBezTo>
                  <a:cubicBezTo>
                    <a:pt x="401003" y="408094"/>
                    <a:pt x="355843" y="378729"/>
                    <a:pt x="355676" y="346655"/>
                  </a:cubicBezTo>
                  <a:lnTo>
                    <a:pt x="355676" y="325439"/>
                  </a:lnTo>
                  <a:cubicBezTo>
                    <a:pt x="351852" y="324307"/>
                    <a:pt x="348140" y="323156"/>
                    <a:pt x="344428" y="321857"/>
                  </a:cubicBezTo>
                  <a:lnTo>
                    <a:pt x="328465" y="330414"/>
                  </a:lnTo>
                  <a:cubicBezTo>
                    <a:pt x="277198" y="357848"/>
                    <a:pt x="204103" y="361319"/>
                    <a:pt x="171564" y="361319"/>
                  </a:cubicBezTo>
                  <a:cubicBezTo>
                    <a:pt x="175343" y="331962"/>
                    <a:pt x="194024" y="306642"/>
                    <a:pt x="220956" y="294367"/>
                  </a:cubicBezTo>
                  <a:lnTo>
                    <a:pt x="270200" y="267045"/>
                  </a:lnTo>
                  <a:cubicBezTo>
                    <a:pt x="268827" y="264725"/>
                    <a:pt x="267490" y="262460"/>
                    <a:pt x="266358" y="260010"/>
                  </a:cubicBezTo>
                  <a:close/>
                </a:path>
              </a:pathLst>
            </a:custGeom>
            <a:solidFill>
              <a:srgbClr val="000000"/>
            </a:solidFill>
            <a:ln w="18554" cap="flat">
              <a:solidFill>
                <a:schemeClr val="accent1"/>
              </a:solidFill>
              <a:prstDash val="solid"/>
              <a:miter/>
            </a:ln>
          </p:spPr>
          <p:txBody>
            <a:bodyPr rtlCol="0" anchor="ctr"/>
            <a:lstStyle/>
            <a:p>
              <a:endParaRPr lang="en-GB" dirty="0"/>
            </a:p>
          </p:txBody>
        </p:sp>
        <p:sp>
          <p:nvSpPr>
            <p:cNvPr id="12" name="Freeform: Shape 11">
              <a:extLst>
                <a:ext uri="{FF2B5EF4-FFF2-40B4-BE49-F238E27FC236}">
                  <a16:creationId xmlns:a16="http://schemas.microsoft.com/office/drawing/2014/main" id="{22E1A2A7-0E8B-4473-9566-90018737D736}"/>
                </a:ext>
              </a:extLst>
            </p:cNvPr>
            <p:cNvSpPr/>
            <p:nvPr/>
          </p:nvSpPr>
          <p:spPr>
            <a:xfrm>
              <a:off x="2607971" y="3050243"/>
              <a:ext cx="247499" cy="149865"/>
            </a:xfrm>
            <a:custGeom>
              <a:avLst/>
              <a:gdLst>
                <a:gd name="connsiteX0" fmla="*/ 123750 w 247499"/>
                <a:gd name="connsiteY0" fmla="*/ 149866 h 149865"/>
                <a:gd name="connsiteX1" fmla="*/ 247499 w 247499"/>
                <a:gd name="connsiteY1" fmla="*/ 74933 h 149865"/>
                <a:gd name="connsiteX2" fmla="*/ 123750 w 247499"/>
                <a:gd name="connsiteY2" fmla="*/ 0 h 149865"/>
                <a:gd name="connsiteX3" fmla="*/ 0 w 247499"/>
                <a:gd name="connsiteY3" fmla="*/ 74933 h 149865"/>
                <a:gd name="connsiteX4" fmla="*/ 123750 w 247499"/>
                <a:gd name="connsiteY4" fmla="*/ 149866 h 149865"/>
                <a:gd name="connsiteX5" fmla="*/ 123750 w 247499"/>
                <a:gd name="connsiteY5" fmla="*/ 33411 h 149865"/>
                <a:gd name="connsiteX6" fmla="*/ 214089 w 247499"/>
                <a:gd name="connsiteY6" fmla="*/ 74933 h 149865"/>
                <a:gd name="connsiteX7" fmla="*/ 123750 w 247499"/>
                <a:gd name="connsiteY7" fmla="*/ 116455 h 149865"/>
                <a:gd name="connsiteX8" fmla="*/ 33411 w 247499"/>
                <a:gd name="connsiteY8" fmla="*/ 74933 h 149865"/>
                <a:gd name="connsiteX9" fmla="*/ 123750 w 247499"/>
                <a:gd name="connsiteY9" fmla="*/ 33411 h 149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499" h="149865">
                  <a:moveTo>
                    <a:pt x="123750" y="149866"/>
                  </a:moveTo>
                  <a:cubicBezTo>
                    <a:pt x="193151" y="149866"/>
                    <a:pt x="247499" y="116956"/>
                    <a:pt x="247499" y="74933"/>
                  </a:cubicBezTo>
                  <a:cubicBezTo>
                    <a:pt x="247499" y="32910"/>
                    <a:pt x="193151" y="0"/>
                    <a:pt x="123750" y="0"/>
                  </a:cubicBezTo>
                  <a:cubicBezTo>
                    <a:pt x="54348" y="0"/>
                    <a:pt x="0" y="32910"/>
                    <a:pt x="0" y="74933"/>
                  </a:cubicBezTo>
                  <a:cubicBezTo>
                    <a:pt x="0" y="116956"/>
                    <a:pt x="54367" y="149866"/>
                    <a:pt x="123750" y="149866"/>
                  </a:cubicBezTo>
                  <a:close/>
                  <a:moveTo>
                    <a:pt x="123750" y="33411"/>
                  </a:moveTo>
                  <a:cubicBezTo>
                    <a:pt x="175462" y="33411"/>
                    <a:pt x="214089" y="55332"/>
                    <a:pt x="214089" y="74933"/>
                  </a:cubicBezTo>
                  <a:cubicBezTo>
                    <a:pt x="214089" y="94534"/>
                    <a:pt x="175462" y="116455"/>
                    <a:pt x="123750" y="116455"/>
                  </a:cubicBezTo>
                  <a:cubicBezTo>
                    <a:pt x="72037" y="116455"/>
                    <a:pt x="33411" y="94534"/>
                    <a:pt x="33411" y="74933"/>
                  </a:cubicBezTo>
                  <a:cubicBezTo>
                    <a:pt x="33411" y="55332"/>
                    <a:pt x="72037" y="33411"/>
                    <a:pt x="123750" y="33411"/>
                  </a:cubicBezTo>
                  <a:close/>
                </a:path>
              </a:pathLst>
            </a:custGeom>
            <a:solidFill>
              <a:srgbClr val="000000"/>
            </a:solidFill>
            <a:ln w="18554" cap="flat">
              <a:solidFill>
                <a:schemeClr val="accent1"/>
              </a:solidFill>
              <a:prstDash val="solid"/>
              <a:miter/>
            </a:ln>
          </p:spPr>
          <p:txBody>
            <a:bodyPr rtlCol="0" anchor="ctr"/>
            <a:lstStyle/>
            <a:p>
              <a:endParaRPr lang="en-GB" dirty="0"/>
            </a:p>
          </p:txBody>
        </p:sp>
        <p:sp>
          <p:nvSpPr>
            <p:cNvPr id="13" name="Freeform: Shape 12">
              <a:extLst>
                <a:ext uri="{FF2B5EF4-FFF2-40B4-BE49-F238E27FC236}">
                  <a16:creationId xmlns:a16="http://schemas.microsoft.com/office/drawing/2014/main" id="{172F7E11-0521-41AC-B313-E468CF0D960A}"/>
                </a:ext>
              </a:extLst>
            </p:cNvPr>
            <p:cNvSpPr/>
            <p:nvPr/>
          </p:nvSpPr>
          <p:spPr>
            <a:xfrm>
              <a:off x="2174875" y="2809630"/>
              <a:ext cx="1113691" cy="1022740"/>
            </a:xfrm>
            <a:custGeom>
              <a:avLst/>
              <a:gdLst>
                <a:gd name="connsiteX0" fmla="*/ 402581 w 1113691"/>
                <a:gd name="connsiteY0" fmla="*/ 930508 h 1022740"/>
                <a:gd name="connsiteX1" fmla="*/ 402581 w 1113691"/>
                <a:gd name="connsiteY1" fmla="*/ 589551 h 1022740"/>
                <a:gd name="connsiteX2" fmla="*/ 556085 w 1113691"/>
                <a:gd name="connsiteY2" fmla="*/ 631092 h 1022740"/>
                <a:gd name="connsiteX3" fmla="*/ 556530 w 1113691"/>
                <a:gd name="connsiteY3" fmla="*/ 631092 h 1022740"/>
                <a:gd name="connsiteX4" fmla="*/ 710591 w 1113691"/>
                <a:gd name="connsiteY4" fmla="*/ 589589 h 1022740"/>
                <a:gd name="connsiteX5" fmla="*/ 710591 w 1113691"/>
                <a:gd name="connsiteY5" fmla="*/ 775204 h 1022740"/>
                <a:gd name="connsiteX6" fmla="*/ 747714 w 1113691"/>
                <a:gd name="connsiteY6" fmla="*/ 768039 h 1022740"/>
                <a:gd name="connsiteX7" fmla="*/ 747714 w 1113691"/>
                <a:gd name="connsiteY7" fmla="*/ 568391 h 1022740"/>
                <a:gd name="connsiteX8" fmla="*/ 971585 w 1113691"/>
                <a:gd name="connsiteY8" fmla="*/ 524697 h 1022740"/>
                <a:gd name="connsiteX9" fmla="*/ 971585 w 1113691"/>
                <a:gd name="connsiteY9" fmla="*/ 708754 h 1022740"/>
                <a:gd name="connsiteX10" fmla="*/ 1008708 w 1113691"/>
                <a:gd name="connsiteY10" fmla="*/ 705598 h 1022740"/>
                <a:gd name="connsiteX11" fmla="*/ 1008708 w 1113691"/>
                <a:gd name="connsiteY11" fmla="*/ 469347 h 1022740"/>
                <a:gd name="connsiteX12" fmla="*/ 1003047 w 1113691"/>
                <a:gd name="connsiteY12" fmla="*/ 422943 h 1022740"/>
                <a:gd name="connsiteX13" fmla="*/ 1076569 w 1113691"/>
                <a:gd name="connsiteY13" fmla="*/ 386395 h 1022740"/>
                <a:gd name="connsiteX14" fmla="*/ 1076569 w 1113691"/>
                <a:gd name="connsiteY14" fmla="*/ 709515 h 1022740"/>
                <a:gd name="connsiteX15" fmla="*/ 1113692 w 1113691"/>
                <a:gd name="connsiteY15" fmla="*/ 716939 h 1022740"/>
                <a:gd name="connsiteX16" fmla="*/ 1113692 w 1113691"/>
                <a:gd name="connsiteY16" fmla="*/ 315713 h 1022740"/>
                <a:gd name="connsiteX17" fmla="*/ 1003251 w 1113691"/>
                <a:gd name="connsiteY17" fmla="*/ 208557 h 1022740"/>
                <a:gd name="connsiteX18" fmla="*/ 998091 w 1113691"/>
                <a:gd name="connsiteY18" fmla="*/ 135072 h 1022740"/>
                <a:gd name="connsiteX19" fmla="*/ 737320 w 1113691"/>
                <a:gd name="connsiteY19" fmla="*/ 64965 h 1022740"/>
                <a:gd name="connsiteX20" fmla="*/ 557607 w 1113691"/>
                <a:gd name="connsiteY20" fmla="*/ 0 h 1022740"/>
                <a:gd name="connsiteX21" fmla="*/ 557161 w 1113691"/>
                <a:gd name="connsiteY21" fmla="*/ 0 h 1022740"/>
                <a:gd name="connsiteX22" fmla="*/ 377022 w 1113691"/>
                <a:gd name="connsiteY22" fmla="*/ 64743 h 1022740"/>
                <a:gd name="connsiteX23" fmla="*/ 116010 w 1113691"/>
                <a:gd name="connsiteY23" fmla="*/ 134831 h 1022740"/>
                <a:gd name="connsiteX24" fmla="*/ 110720 w 1113691"/>
                <a:gd name="connsiteY24" fmla="*/ 208205 h 1022740"/>
                <a:gd name="connsiteX25" fmla="*/ 0 w 1113691"/>
                <a:gd name="connsiteY25" fmla="*/ 315379 h 1022740"/>
                <a:gd name="connsiteX26" fmla="*/ 0 w 1113691"/>
                <a:gd name="connsiteY26" fmla="*/ 683064 h 1022740"/>
                <a:gd name="connsiteX27" fmla="*/ 107787 w 1113691"/>
                <a:gd name="connsiteY27" fmla="*/ 813608 h 1022740"/>
                <a:gd name="connsiteX28" fmla="*/ 197884 w 1113691"/>
                <a:gd name="connsiteY28" fmla="*/ 933255 h 1022740"/>
                <a:gd name="connsiteX29" fmla="*/ 376651 w 1113691"/>
                <a:gd name="connsiteY29" fmla="*/ 958183 h 1022740"/>
                <a:gd name="connsiteX30" fmla="*/ 556456 w 1113691"/>
                <a:gd name="connsiteY30" fmla="*/ 1022740 h 1022740"/>
                <a:gd name="connsiteX31" fmla="*/ 566294 w 1113691"/>
                <a:gd name="connsiteY31" fmla="*/ 1022740 h 1022740"/>
                <a:gd name="connsiteX32" fmla="*/ 566294 w 1113691"/>
                <a:gd name="connsiteY32" fmla="*/ 985617 h 1022740"/>
                <a:gd name="connsiteX33" fmla="*/ 556456 w 1113691"/>
                <a:gd name="connsiteY33" fmla="*/ 985617 h 1022740"/>
                <a:gd name="connsiteX34" fmla="*/ 402581 w 1113691"/>
                <a:gd name="connsiteY34" fmla="*/ 930508 h 1022740"/>
                <a:gd name="connsiteX35" fmla="*/ 105597 w 1113691"/>
                <a:gd name="connsiteY35" fmla="*/ 472484 h 1022740"/>
                <a:gd name="connsiteX36" fmla="*/ 105597 w 1113691"/>
                <a:gd name="connsiteY36" fmla="*/ 773348 h 1022740"/>
                <a:gd name="connsiteX37" fmla="*/ 37123 w 1113691"/>
                <a:gd name="connsiteY37" fmla="*/ 683064 h 1022740"/>
                <a:gd name="connsiteX38" fmla="*/ 37123 w 1113691"/>
                <a:gd name="connsiteY38" fmla="*/ 386080 h 1022740"/>
                <a:gd name="connsiteX39" fmla="*/ 110441 w 1113691"/>
                <a:gd name="connsiteY39" fmla="*/ 422498 h 1022740"/>
                <a:gd name="connsiteX40" fmla="*/ 105597 w 1113691"/>
                <a:gd name="connsiteY40" fmla="*/ 472484 h 1022740"/>
                <a:gd name="connsiteX41" fmla="*/ 365458 w 1113691"/>
                <a:gd name="connsiteY41" fmla="*/ 922452 h 1022740"/>
                <a:gd name="connsiteX42" fmla="*/ 216223 w 1113691"/>
                <a:gd name="connsiteY42" fmla="*/ 900995 h 1022740"/>
                <a:gd name="connsiteX43" fmla="*/ 142720 w 1113691"/>
                <a:gd name="connsiteY43" fmla="*/ 800280 h 1022740"/>
                <a:gd name="connsiteX44" fmla="*/ 142720 w 1113691"/>
                <a:gd name="connsiteY44" fmla="*/ 784744 h 1022740"/>
                <a:gd name="connsiteX45" fmla="*/ 142720 w 1113691"/>
                <a:gd name="connsiteY45" fmla="*/ 784744 h 1022740"/>
                <a:gd name="connsiteX46" fmla="*/ 142720 w 1113691"/>
                <a:gd name="connsiteY46" fmla="*/ 525291 h 1022740"/>
                <a:gd name="connsiteX47" fmla="*/ 365458 w 1113691"/>
                <a:gd name="connsiteY47" fmla="*/ 568243 h 1022740"/>
                <a:gd name="connsiteX48" fmla="*/ 392354 w 1113691"/>
                <a:gd name="connsiteY48" fmla="*/ 523918 h 1022740"/>
                <a:gd name="connsiteX49" fmla="*/ 379361 w 1113691"/>
                <a:gd name="connsiteY49" fmla="*/ 527315 h 1022740"/>
                <a:gd name="connsiteX50" fmla="*/ 147137 w 1113691"/>
                <a:gd name="connsiteY50" fmla="*/ 476345 h 1022740"/>
                <a:gd name="connsiteX51" fmla="*/ 154283 w 1113691"/>
                <a:gd name="connsiteY51" fmla="*/ 422683 h 1022740"/>
                <a:gd name="connsiteX52" fmla="*/ 175165 w 1113691"/>
                <a:gd name="connsiteY52" fmla="*/ 398553 h 1022740"/>
                <a:gd name="connsiteX53" fmla="*/ 143815 w 1113691"/>
                <a:gd name="connsiteY53" fmla="*/ 392391 h 1022740"/>
                <a:gd name="connsiteX54" fmla="*/ 37123 w 1113691"/>
                <a:gd name="connsiteY54" fmla="*/ 315379 h 1022740"/>
                <a:gd name="connsiteX55" fmla="*/ 144000 w 1113691"/>
                <a:gd name="connsiteY55" fmla="*/ 238423 h 1022740"/>
                <a:gd name="connsiteX56" fmla="*/ 175314 w 1113691"/>
                <a:gd name="connsiteY56" fmla="*/ 232298 h 1022740"/>
                <a:gd name="connsiteX57" fmla="*/ 154506 w 1113691"/>
                <a:gd name="connsiteY57" fmla="*/ 208168 h 1022740"/>
                <a:gd name="connsiteX58" fmla="*/ 147490 w 1113691"/>
                <a:gd name="connsiteY58" fmla="*/ 154580 h 1022740"/>
                <a:gd name="connsiteX59" fmla="*/ 379899 w 1113691"/>
                <a:gd name="connsiteY59" fmla="*/ 103629 h 1022740"/>
                <a:gd name="connsiteX60" fmla="*/ 392892 w 1113691"/>
                <a:gd name="connsiteY60" fmla="*/ 107063 h 1022740"/>
                <a:gd name="connsiteX61" fmla="*/ 400187 w 1113691"/>
                <a:gd name="connsiteY61" fmla="*/ 95759 h 1022740"/>
                <a:gd name="connsiteX62" fmla="*/ 557106 w 1113691"/>
                <a:gd name="connsiteY62" fmla="*/ 37123 h 1022740"/>
                <a:gd name="connsiteX63" fmla="*/ 557570 w 1113691"/>
                <a:gd name="connsiteY63" fmla="*/ 37123 h 1022740"/>
                <a:gd name="connsiteX64" fmla="*/ 714062 w 1113691"/>
                <a:gd name="connsiteY64" fmla="*/ 95833 h 1022740"/>
                <a:gd name="connsiteX65" fmla="*/ 721338 w 1113691"/>
                <a:gd name="connsiteY65" fmla="*/ 107174 h 1022740"/>
                <a:gd name="connsiteX66" fmla="*/ 734331 w 1113691"/>
                <a:gd name="connsiteY66" fmla="*/ 103778 h 1022740"/>
                <a:gd name="connsiteX67" fmla="*/ 966555 w 1113691"/>
                <a:gd name="connsiteY67" fmla="*/ 154729 h 1022740"/>
                <a:gd name="connsiteX68" fmla="*/ 959408 w 1113691"/>
                <a:gd name="connsiteY68" fmla="*/ 208409 h 1022740"/>
                <a:gd name="connsiteX69" fmla="*/ 938527 w 1113691"/>
                <a:gd name="connsiteY69" fmla="*/ 232539 h 1022740"/>
                <a:gd name="connsiteX70" fmla="*/ 969877 w 1113691"/>
                <a:gd name="connsiteY70" fmla="*/ 238701 h 1022740"/>
                <a:gd name="connsiteX71" fmla="*/ 1076569 w 1113691"/>
                <a:gd name="connsiteY71" fmla="*/ 315713 h 1022740"/>
                <a:gd name="connsiteX72" fmla="*/ 969692 w 1113691"/>
                <a:gd name="connsiteY72" fmla="*/ 392669 h 1022740"/>
                <a:gd name="connsiteX73" fmla="*/ 938378 w 1113691"/>
                <a:gd name="connsiteY73" fmla="*/ 398795 h 1022740"/>
                <a:gd name="connsiteX74" fmla="*/ 959186 w 1113691"/>
                <a:gd name="connsiteY74" fmla="*/ 422925 h 1022740"/>
                <a:gd name="connsiteX75" fmla="*/ 966202 w 1113691"/>
                <a:gd name="connsiteY75" fmla="*/ 476512 h 1022740"/>
                <a:gd name="connsiteX76" fmla="*/ 733793 w 1113691"/>
                <a:gd name="connsiteY76" fmla="*/ 527463 h 1022740"/>
                <a:gd name="connsiteX77" fmla="*/ 720800 w 1113691"/>
                <a:gd name="connsiteY77" fmla="*/ 524029 h 1022740"/>
                <a:gd name="connsiteX78" fmla="*/ 713505 w 1113691"/>
                <a:gd name="connsiteY78" fmla="*/ 535333 h 1022740"/>
                <a:gd name="connsiteX79" fmla="*/ 556586 w 1113691"/>
                <a:gd name="connsiteY79" fmla="*/ 593969 h 1022740"/>
                <a:gd name="connsiteX80" fmla="*/ 556122 w 1113691"/>
                <a:gd name="connsiteY80" fmla="*/ 593969 h 1022740"/>
                <a:gd name="connsiteX81" fmla="*/ 399630 w 1113691"/>
                <a:gd name="connsiteY81" fmla="*/ 535259 h 102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113691" h="1022740">
                  <a:moveTo>
                    <a:pt x="402581" y="930508"/>
                  </a:moveTo>
                  <a:lnTo>
                    <a:pt x="402581" y="589551"/>
                  </a:lnTo>
                  <a:cubicBezTo>
                    <a:pt x="448627" y="618016"/>
                    <a:pt x="501969" y="632451"/>
                    <a:pt x="556085" y="631092"/>
                  </a:cubicBezTo>
                  <a:lnTo>
                    <a:pt x="556530" y="631092"/>
                  </a:lnTo>
                  <a:cubicBezTo>
                    <a:pt x="610830" y="632558"/>
                    <a:pt x="664377" y="618132"/>
                    <a:pt x="710591" y="589589"/>
                  </a:cubicBezTo>
                  <a:lnTo>
                    <a:pt x="710591" y="775204"/>
                  </a:lnTo>
                  <a:cubicBezTo>
                    <a:pt x="722829" y="772158"/>
                    <a:pt x="735222" y="769767"/>
                    <a:pt x="747714" y="768039"/>
                  </a:cubicBezTo>
                  <a:lnTo>
                    <a:pt x="747714" y="568391"/>
                  </a:lnTo>
                  <a:cubicBezTo>
                    <a:pt x="837682" y="585097"/>
                    <a:pt x="924216" y="562637"/>
                    <a:pt x="971585" y="524697"/>
                  </a:cubicBezTo>
                  <a:lnTo>
                    <a:pt x="971585" y="708754"/>
                  </a:lnTo>
                  <a:cubicBezTo>
                    <a:pt x="986081" y="706897"/>
                    <a:pt x="998833" y="705951"/>
                    <a:pt x="1008708" y="705598"/>
                  </a:cubicBezTo>
                  <a:lnTo>
                    <a:pt x="1008708" y="469347"/>
                  </a:lnTo>
                  <a:cubicBezTo>
                    <a:pt x="1011830" y="453672"/>
                    <a:pt x="1009846" y="437408"/>
                    <a:pt x="1003047" y="422943"/>
                  </a:cubicBezTo>
                  <a:cubicBezTo>
                    <a:pt x="1029851" y="416066"/>
                    <a:pt x="1054904" y="403613"/>
                    <a:pt x="1076569" y="386395"/>
                  </a:cubicBezTo>
                  <a:lnTo>
                    <a:pt x="1076569" y="709515"/>
                  </a:lnTo>
                  <a:cubicBezTo>
                    <a:pt x="1089063" y="711347"/>
                    <a:pt x="1101454" y="713825"/>
                    <a:pt x="1113692" y="716939"/>
                  </a:cubicBezTo>
                  <a:lnTo>
                    <a:pt x="1113692" y="315713"/>
                  </a:lnTo>
                  <a:cubicBezTo>
                    <a:pt x="1113692" y="277736"/>
                    <a:pt x="1084123" y="231555"/>
                    <a:pt x="1003251" y="208557"/>
                  </a:cubicBezTo>
                  <a:cubicBezTo>
                    <a:pt x="1014466" y="184839"/>
                    <a:pt x="1012509" y="156992"/>
                    <a:pt x="998091" y="135072"/>
                  </a:cubicBezTo>
                  <a:cubicBezTo>
                    <a:pt x="963344" y="79480"/>
                    <a:pt x="851974" y="39592"/>
                    <a:pt x="737320" y="64965"/>
                  </a:cubicBezTo>
                  <a:cubicBezTo>
                    <a:pt x="698044" y="17411"/>
                    <a:pt x="620271" y="93"/>
                    <a:pt x="557607" y="0"/>
                  </a:cubicBezTo>
                  <a:lnTo>
                    <a:pt x="557161" y="0"/>
                  </a:lnTo>
                  <a:cubicBezTo>
                    <a:pt x="494312" y="0"/>
                    <a:pt x="416465" y="17262"/>
                    <a:pt x="377022" y="64743"/>
                  </a:cubicBezTo>
                  <a:cubicBezTo>
                    <a:pt x="262312" y="39350"/>
                    <a:pt x="150775" y="79221"/>
                    <a:pt x="116010" y="134831"/>
                  </a:cubicBezTo>
                  <a:cubicBezTo>
                    <a:pt x="101578" y="156695"/>
                    <a:pt x="99573" y="184496"/>
                    <a:pt x="110720" y="208205"/>
                  </a:cubicBezTo>
                  <a:cubicBezTo>
                    <a:pt x="29698" y="231147"/>
                    <a:pt x="0" y="277346"/>
                    <a:pt x="0" y="315379"/>
                  </a:cubicBezTo>
                  <a:lnTo>
                    <a:pt x="0" y="683064"/>
                  </a:lnTo>
                  <a:cubicBezTo>
                    <a:pt x="3736" y="745381"/>
                    <a:pt x="47303" y="798146"/>
                    <a:pt x="107787" y="813608"/>
                  </a:cubicBezTo>
                  <a:cubicBezTo>
                    <a:pt x="112316" y="863074"/>
                    <a:pt x="144761" y="903148"/>
                    <a:pt x="197884" y="933255"/>
                  </a:cubicBezTo>
                  <a:cubicBezTo>
                    <a:pt x="252112" y="964062"/>
                    <a:pt x="316064" y="972979"/>
                    <a:pt x="376651" y="958183"/>
                  </a:cubicBezTo>
                  <a:cubicBezTo>
                    <a:pt x="416112" y="1005497"/>
                    <a:pt x="493737" y="1022740"/>
                    <a:pt x="556456" y="1022740"/>
                  </a:cubicBezTo>
                  <a:lnTo>
                    <a:pt x="566294" y="1022740"/>
                  </a:lnTo>
                  <a:lnTo>
                    <a:pt x="566294" y="985617"/>
                  </a:lnTo>
                  <a:lnTo>
                    <a:pt x="556456" y="985617"/>
                  </a:lnTo>
                  <a:cubicBezTo>
                    <a:pt x="486702" y="985617"/>
                    <a:pt x="427305" y="964030"/>
                    <a:pt x="402581" y="930508"/>
                  </a:cubicBezTo>
                  <a:close/>
                  <a:moveTo>
                    <a:pt x="105597" y="472484"/>
                  </a:moveTo>
                  <a:lnTo>
                    <a:pt x="105597" y="773348"/>
                  </a:lnTo>
                  <a:cubicBezTo>
                    <a:pt x="66933" y="759434"/>
                    <a:pt x="40096" y="724048"/>
                    <a:pt x="37123" y="683064"/>
                  </a:cubicBezTo>
                  <a:lnTo>
                    <a:pt x="37123" y="386080"/>
                  </a:lnTo>
                  <a:cubicBezTo>
                    <a:pt x="58736" y="403229"/>
                    <a:pt x="83717" y="415637"/>
                    <a:pt x="110441" y="422498"/>
                  </a:cubicBezTo>
                  <a:cubicBezTo>
                    <a:pt x="103091" y="438097"/>
                    <a:pt x="101378" y="455764"/>
                    <a:pt x="105597" y="472484"/>
                  </a:cubicBezTo>
                  <a:close/>
                  <a:moveTo>
                    <a:pt x="365458" y="922452"/>
                  </a:moveTo>
                  <a:cubicBezTo>
                    <a:pt x="314785" y="934324"/>
                    <a:pt x="261499" y="926662"/>
                    <a:pt x="216223" y="900995"/>
                  </a:cubicBezTo>
                  <a:cubicBezTo>
                    <a:pt x="167147" y="872986"/>
                    <a:pt x="142812" y="842489"/>
                    <a:pt x="142720" y="800280"/>
                  </a:cubicBezTo>
                  <a:lnTo>
                    <a:pt x="142720" y="784744"/>
                  </a:lnTo>
                  <a:lnTo>
                    <a:pt x="142720" y="784744"/>
                  </a:lnTo>
                  <a:lnTo>
                    <a:pt x="142720" y="525291"/>
                  </a:lnTo>
                  <a:cubicBezTo>
                    <a:pt x="190237" y="562730"/>
                    <a:pt x="276140" y="584688"/>
                    <a:pt x="365458" y="568243"/>
                  </a:cubicBezTo>
                  <a:close/>
                  <a:moveTo>
                    <a:pt x="392354" y="523918"/>
                  </a:moveTo>
                  <a:lnTo>
                    <a:pt x="379361" y="527315"/>
                  </a:lnTo>
                  <a:cubicBezTo>
                    <a:pt x="277810" y="553932"/>
                    <a:pt x="175481" y="521746"/>
                    <a:pt x="147137" y="476345"/>
                  </a:cubicBezTo>
                  <a:cubicBezTo>
                    <a:pt x="135985" y="459136"/>
                    <a:pt x="139018" y="436372"/>
                    <a:pt x="154283" y="422683"/>
                  </a:cubicBezTo>
                  <a:lnTo>
                    <a:pt x="175165" y="398553"/>
                  </a:lnTo>
                  <a:lnTo>
                    <a:pt x="143815" y="392391"/>
                  </a:lnTo>
                  <a:cubicBezTo>
                    <a:pt x="78979" y="379602"/>
                    <a:pt x="37123" y="349402"/>
                    <a:pt x="37123" y="315379"/>
                  </a:cubicBezTo>
                  <a:cubicBezTo>
                    <a:pt x="37123" y="281356"/>
                    <a:pt x="79091" y="251119"/>
                    <a:pt x="144000" y="238423"/>
                  </a:cubicBezTo>
                  <a:lnTo>
                    <a:pt x="175314" y="232298"/>
                  </a:lnTo>
                  <a:lnTo>
                    <a:pt x="154506" y="208168"/>
                  </a:lnTo>
                  <a:cubicBezTo>
                    <a:pt x="139295" y="194467"/>
                    <a:pt x="136318" y="171735"/>
                    <a:pt x="147490" y="154580"/>
                  </a:cubicBezTo>
                  <a:cubicBezTo>
                    <a:pt x="175889" y="109030"/>
                    <a:pt x="278423" y="76993"/>
                    <a:pt x="379899" y="103629"/>
                  </a:cubicBezTo>
                  <a:lnTo>
                    <a:pt x="392892" y="107063"/>
                  </a:lnTo>
                  <a:lnTo>
                    <a:pt x="400187" y="95759"/>
                  </a:lnTo>
                  <a:cubicBezTo>
                    <a:pt x="423203" y="60102"/>
                    <a:pt x="484790" y="37123"/>
                    <a:pt x="557106" y="37123"/>
                  </a:cubicBezTo>
                  <a:lnTo>
                    <a:pt x="557570" y="37123"/>
                  </a:lnTo>
                  <a:cubicBezTo>
                    <a:pt x="629774" y="37123"/>
                    <a:pt x="691213" y="60269"/>
                    <a:pt x="714062" y="95833"/>
                  </a:cubicBezTo>
                  <a:lnTo>
                    <a:pt x="721338" y="107174"/>
                  </a:lnTo>
                  <a:lnTo>
                    <a:pt x="734331" y="103778"/>
                  </a:lnTo>
                  <a:cubicBezTo>
                    <a:pt x="835863" y="77197"/>
                    <a:pt x="938211" y="109346"/>
                    <a:pt x="966555" y="154729"/>
                  </a:cubicBezTo>
                  <a:cubicBezTo>
                    <a:pt x="977708" y="171943"/>
                    <a:pt x="974677" y="194712"/>
                    <a:pt x="959408" y="208409"/>
                  </a:cubicBezTo>
                  <a:lnTo>
                    <a:pt x="938527" y="232539"/>
                  </a:lnTo>
                  <a:lnTo>
                    <a:pt x="969877" y="238701"/>
                  </a:lnTo>
                  <a:cubicBezTo>
                    <a:pt x="1034713" y="251490"/>
                    <a:pt x="1076569" y="281690"/>
                    <a:pt x="1076569" y="315713"/>
                  </a:cubicBezTo>
                  <a:cubicBezTo>
                    <a:pt x="1076569" y="349736"/>
                    <a:pt x="1034601" y="379973"/>
                    <a:pt x="969692" y="392669"/>
                  </a:cubicBezTo>
                  <a:lnTo>
                    <a:pt x="938378" y="398795"/>
                  </a:lnTo>
                  <a:lnTo>
                    <a:pt x="959186" y="422925"/>
                  </a:lnTo>
                  <a:cubicBezTo>
                    <a:pt x="974397" y="436625"/>
                    <a:pt x="977374" y="459357"/>
                    <a:pt x="966202" y="476512"/>
                  </a:cubicBezTo>
                  <a:cubicBezTo>
                    <a:pt x="937784" y="522043"/>
                    <a:pt x="835269" y="554043"/>
                    <a:pt x="733793" y="527463"/>
                  </a:cubicBezTo>
                  <a:lnTo>
                    <a:pt x="720800" y="524029"/>
                  </a:lnTo>
                  <a:lnTo>
                    <a:pt x="713505" y="535333"/>
                  </a:lnTo>
                  <a:cubicBezTo>
                    <a:pt x="690489" y="570990"/>
                    <a:pt x="628902" y="593969"/>
                    <a:pt x="556586" y="593969"/>
                  </a:cubicBezTo>
                  <a:lnTo>
                    <a:pt x="556122" y="593969"/>
                  </a:lnTo>
                  <a:cubicBezTo>
                    <a:pt x="483918" y="593876"/>
                    <a:pt x="422479" y="570823"/>
                    <a:pt x="399630" y="535259"/>
                  </a:cubicBezTo>
                  <a:close/>
                </a:path>
              </a:pathLst>
            </a:custGeom>
            <a:solidFill>
              <a:srgbClr val="000000"/>
            </a:solidFill>
            <a:ln w="18554" cap="flat">
              <a:noFill/>
              <a:prstDash val="solid"/>
              <a:miter/>
            </a:ln>
          </p:spPr>
          <p:txBody>
            <a:bodyPr rtlCol="0" anchor="ctr"/>
            <a:lstStyle/>
            <a:p>
              <a:endParaRPr lang="en-GB" dirty="0"/>
            </a:p>
          </p:txBody>
        </p:sp>
        <p:sp>
          <p:nvSpPr>
            <p:cNvPr id="14" name="Freeform: Shape 13">
              <a:extLst>
                <a:ext uri="{FF2B5EF4-FFF2-40B4-BE49-F238E27FC236}">
                  <a16:creationId xmlns:a16="http://schemas.microsoft.com/office/drawing/2014/main" id="{384F0BBF-3355-4E79-9ABF-ACE2F37D4E7C}"/>
                </a:ext>
              </a:extLst>
            </p:cNvPr>
            <p:cNvSpPr/>
            <p:nvPr/>
          </p:nvSpPr>
          <p:spPr>
            <a:xfrm>
              <a:off x="2778273" y="3552091"/>
              <a:ext cx="974355" cy="948661"/>
            </a:xfrm>
            <a:custGeom>
              <a:avLst/>
              <a:gdLst>
                <a:gd name="connsiteX0" fmla="*/ 863947 w 974355"/>
                <a:gd name="connsiteY0" fmla="*/ 208576 h 948661"/>
                <a:gd name="connsiteX1" fmla="*/ 870035 w 974355"/>
                <a:gd name="connsiteY1" fmla="*/ 163824 h 948661"/>
                <a:gd name="connsiteX2" fmla="*/ 806591 w 974355"/>
                <a:gd name="connsiteY2" fmla="*/ 89095 h 948661"/>
                <a:gd name="connsiteX3" fmla="*/ 597867 w 974355"/>
                <a:gd name="connsiteY3" fmla="*/ 64817 h 948661"/>
                <a:gd name="connsiteX4" fmla="*/ 417876 w 974355"/>
                <a:gd name="connsiteY4" fmla="*/ 0 h 948661"/>
                <a:gd name="connsiteX5" fmla="*/ 237643 w 974355"/>
                <a:gd name="connsiteY5" fmla="*/ 64743 h 948661"/>
                <a:gd name="connsiteX6" fmla="*/ 2079 w 974355"/>
                <a:gd name="connsiteY6" fmla="*/ 129801 h 948661"/>
                <a:gd name="connsiteX7" fmla="*/ 2079 w 974355"/>
                <a:gd name="connsiteY7" fmla="*/ 129801 h 948661"/>
                <a:gd name="connsiteX8" fmla="*/ 1949 w 974355"/>
                <a:gd name="connsiteY8" fmla="*/ 129931 h 948661"/>
                <a:gd name="connsiteX9" fmla="*/ 1708 w 974355"/>
                <a:gd name="connsiteY9" fmla="*/ 130191 h 948661"/>
                <a:gd name="connsiteX10" fmla="*/ 1708 w 974355"/>
                <a:gd name="connsiteY10" fmla="*/ 130191 h 948661"/>
                <a:gd name="connsiteX11" fmla="*/ 0 w 974355"/>
                <a:gd name="connsiteY11" fmla="*/ 132269 h 948661"/>
                <a:gd name="connsiteX12" fmla="*/ 0 w 974355"/>
                <a:gd name="connsiteY12" fmla="*/ 528799 h 948661"/>
                <a:gd name="connsiteX13" fmla="*/ 757904 w 974355"/>
                <a:gd name="connsiteY13" fmla="*/ 948661 h 948661"/>
                <a:gd name="connsiteX14" fmla="*/ 805329 w 974355"/>
                <a:gd name="connsiteY14" fmla="*/ 932439 h 948661"/>
                <a:gd name="connsiteX15" fmla="*/ 867380 w 974355"/>
                <a:gd name="connsiteY15" fmla="*/ 883232 h 948661"/>
                <a:gd name="connsiteX16" fmla="*/ 868346 w 974355"/>
                <a:gd name="connsiteY16" fmla="*/ 881524 h 948661"/>
                <a:gd name="connsiteX17" fmla="*/ 880448 w 974355"/>
                <a:gd name="connsiteY17" fmla="*/ 805422 h 948661"/>
                <a:gd name="connsiteX18" fmla="*/ 905654 w 974355"/>
                <a:gd name="connsiteY18" fmla="*/ 801858 h 948661"/>
                <a:gd name="connsiteX19" fmla="*/ 974332 w 974355"/>
                <a:gd name="connsiteY19" fmla="*/ 705542 h 948661"/>
                <a:gd name="connsiteX20" fmla="*/ 974332 w 974355"/>
                <a:gd name="connsiteY20" fmla="*/ 315750 h 948661"/>
                <a:gd name="connsiteX21" fmla="*/ 863947 w 974355"/>
                <a:gd name="connsiteY21" fmla="*/ 208576 h 948661"/>
                <a:gd name="connsiteX22" fmla="*/ 187620 w 974355"/>
                <a:gd name="connsiteY22" fmla="*/ 590145 h 948661"/>
                <a:gd name="connsiteX23" fmla="*/ 255852 w 974355"/>
                <a:gd name="connsiteY23" fmla="*/ 491417 h 948661"/>
                <a:gd name="connsiteX24" fmla="*/ 370395 w 974355"/>
                <a:gd name="connsiteY24" fmla="*/ 500048 h 948661"/>
                <a:gd name="connsiteX25" fmla="*/ 523806 w 974355"/>
                <a:gd name="connsiteY25" fmla="*/ 776429 h 948661"/>
                <a:gd name="connsiteX26" fmla="*/ 723751 w 974355"/>
                <a:gd name="connsiteY26" fmla="*/ 887241 h 948661"/>
                <a:gd name="connsiteX27" fmla="*/ 561394 w 974355"/>
                <a:gd name="connsiteY27" fmla="*/ 797311 h 948661"/>
                <a:gd name="connsiteX28" fmla="*/ 560929 w 974355"/>
                <a:gd name="connsiteY28" fmla="*/ 775575 h 948661"/>
                <a:gd name="connsiteX29" fmla="*/ 389569 w 974355"/>
                <a:gd name="connsiteY29" fmla="*/ 468196 h 948661"/>
                <a:gd name="connsiteX30" fmla="*/ 240520 w 974355"/>
                <a:gd name="connsiteY30" fmla="*/ 457560 h 948661"/>
                <a:gd name="connsiteX31" fmla="*/ 237068 w 974355"/>
                <a:gd name="connsiteY31" fmla="*/ 459416 h 948661"/>
                <a:gd name="connsiteX32" fmla="*/ 153912 w 974355"/>
                <a:gd name="connsiteY32" fmla="*/ 571584 h 948661"/>
                <a:gd name="connsiteX33" fmla="*/ 37234 w 974355"/>
                <a:gd name="connsiteY33" fmla="*/ 506952 h 948661"/>
                <a:gd name="connsiteX34" fmla="*/ 37234 w 974355"/>
                <a:gd name="connsiteY34" fmla="*/ 190386 h 948661"/>
                <a:gd name="connsiteX35" fmla="*/ 723751 w 974355"/>
                <a:gd name="connsiteY35" fmla="*/ 553820 h 948661"/>
                <a:gd name="connsiteX36" fmla="*/ 496521 w 974355"/>
                <a:gd name="connsiteY36" fmla="*/ 223444 h 948661"/>
                <a:gd name="connsiteX37" fmla="*/ 513950 w 974355"/>
                <a:gd name="connsiteY37" fmla="*/ 214163 h 948661"/>
                <a:gd name="connsiteX38" fmla="*/ 670758 w 974355"/>
                <a:gd name="connsiteY38" fmla="*/ 183295 h 948661"/>
                <a:gd name="connsiteX39" fmla="*/ 621403 w 974355"/>
                <a:gd name="connsiteY39" fmla="*/ 250247 h 948661"/>
                <a:gd name="connsiteX40" fmla="*/ 571788 w 974355"/>
                <a:gd name="connsiteY40" fmla="*/ 277792 h 948661"/>
                <a:gd name="connsiteX41" fmla="*/ 575686 w 974355"/>
                <a:gd name="connsiteY41" fmla="*/ 284585 h 948661"/>
                <a:gd name="connsiteX42" fmla="*/ 630275 w 974355"/>
                <a:gd name="connsiteY42" fmla="*/ 285049 h 948661"/>
                <a:gd name="connsiteX43" fmla="*/ 763287 w 974355"/>
                <a:gd name="connsiteY43" fmla="*/ 315101 h 948661"/>
                <a:gd name="connsiteX44" fmla="*/ 630944 w 974355"/>
                <a:gd name="connsiteY44" fmla="*/ 345337 h 948661"/>
                <a:gd name="connsiteX45" fmla="*/ 576744 w 974355"/>
                <a:gd name="connsiteY45" fmla="*/ 345337 h 948661"/>
                <a:gd name="connsiteX46" fmla="*/ 573032 w 974355"/>
                <a:gd name="connsiteY46" fmla="*/ 352298 h 948661"/>
                <a:gd name="connsiteX47" fmla="*/ 621663 w 974355"/>
                <a:gd name="connsiteY47" fmla="*/ 379955 h 948661"/>
                <a:gd name="connsiteX48" fmla="*/ 671946 w 974355"/>
                <a:gd name="connsiteY48" fmla="*/ 446962 h 948661"/>
                <a:gd name="connsiteX49" fmla="*/ 671946 w 974355"/>
                <a:gd name="connsiteY49" fmla="*/ 446962 h 948661"/>
                <a:gd name="connsiteX50" fmla="*/ 601412 w 974355"/>
                <a:gd name="connsiteY50" fmla="*/ 442340 h 948661"/>
                <a:gd name="connsiteX51" fmla="*/ 470720 w 974355"/>
                <a:gd name="connsiteY51" fmla="*/ 374460 h 948661"/>
                <a:gd name="connsiteX52" fmla="*/ 524103 w 974355"/>
                <a:gd name="connsiteY52" fmla="*/ 321504 h 948661"/>
                <a:gd name="connsiteX53" fmla="*/ 407964 w 974355"/>
                <a:gd name="connsiteY53" fmla="*/ 257820 h 948661"/>
                <a:gd name="connsiteX54" fmla="*/ 407964 w 974355"/>
                <a:gd name="connsiteY54" fmla="*/ 257820 h 948661"/>
                <a:gd name="connsiteX55" fmla="*/ 314191 w 974355"/>
                <a:gd name="connsiteY55" fmla="*/ 283305 h 948661"/>
                <a:gd name="connsiteX56" fmla="*/ 306061 w 974355"/>
                <a:gd name="connsiteY56" fmla="*/ 288873 h 948661"/>
                <a:gd name="connsiteX57" fmla="*/ 166850 w 974355"/>
                <a:gd name="connsiteY57" fmla="*/ 216594 h 948661"/>
                <a:gd name="connsiteX58" fmla="*/ 163137 w 974355"/>
                <a:gd name="connsiteY58" fmla="*/ 183889 h 948661"/>
                <a:gd name="connsiteX59" fmla="*/ 163137 w 974355"/>
                <a:gd name="connsiteY59" fmla="*/ 183889 h 948661"/>
                <a:gd name="connsiteX60" fmla="*/ 319704 w 974355"/>
                <a:gd name="connsiteY60" fmla="*/ 214237 h 948661"/>
                <a:gd name="connsiteX61" fmla="*/ 337393 w 974355"/>
                <a:gd name="connsiteY61" fmla="*/ 223963 h 948661"/>
                <a:gd name="connsiteX62" fmla="*/ 346581 w 974355"/>
                <a:gd name="connsiteY62" fmla="*/ 221049 h 948661"/>
                <a:gd name="connsiteX63" fmla="*/ 347193 w 974355"/>
                <a:gd name="connsiteY63" fmla="*/ 198478 h 948661"/>
                <a:gd name="connsiteX64" fmla="*/ 416521 w 974355"/>
                <a:gd name="connsiteY64" fmla="*/ 123861 h 948661"/>
                <a:gd name="connsiteX65" fmla="*/ 486683 w 974355"/>
                <a:gd name="connsiteY65" fmla="*/ 197792 h 948661"/>
                <a:gd name="connsiteX66" fmla="*/ 486683 w 974355"/>
                <a:gd name="connsiteY66" fmla="*/ 220418 h 948661"/>
                <a:gd name="connsiteX67" fmla="*/ 496521 w 974355"/>
                <a:gd name="connsiteY67" fmla="*/ 223444 h 948661"/>
                <a:gd name="connsiteX68" fmla="*/ 438628 w 974355"/>
                <a:gd name="connsiteY68" fmla="*/ 344948 h 948661"/>
                <a:gd name="connsiteX69" fmla="*/ 419157 w 974355"/>
                <a:gd name="connsiteY69" fmla="*/ 347676 h 948661"/>
                <a:gd name="connsiteX70" fmla="*/ 344632 w 974355"/>
                <a:gd name="connsiteY70" fmla="*/ 308975 h 948661"/>
                <a:gd name="connsiteX71" fmla="*/ 407240 w 974355"/>
                <a:gd name="connsiteY71" fmla="*/ 294924 h 948661"/>
                <a:gd name="connsiteX72" fmla="*/ 487055 w 974355"/>
                <a:gd name="connsiteY72" fmla="*/ 321170 h 948661"/>
                <a:gd name="connsiteX73" fmla="*/ 438628 w 974355"/>
                <a:gd name="connsiteY73" fmla="*/ 344948 h 948661"/>
                <a:gd name="connsiteX74" fmla="*/ 843343 w 974355"/>
                <a:gd name="connsiteY74" fmla="*/ 835269 h 948661"/>
                <a:gd name="connsiteX75" fmla="*/ 835510 w 974355"/>
                <a:gd name="connsiteY75" fmla="*/ 864188 h 948661"/>
                <a:gd name="connsiteX76" fmla="*/ 792002 w 974355"/>
                <a:gd name="connsiteY76" fmla="*/ 897840 h 948661"/>
                <a:gd name="connsiteX77" fmla="*/ 761116 w 974355"/>
                <a:gd name="connsiteY77" fmla="*/ 908364 h 948661"/>
                <a:gd name="connsiteX78" fmla="*/ 760891 w 974355"/>
                <a:gd name="connsiteY78" fmla="*/ 908290 h 948661"/>
                <a:gd name="connsiteX79" fmla="*/ 760874 w 974355"/>
                <a:gd name="connsiteY79" fmla="*/ 908197 h 948661"/>
                <a:gd name="connsiteX80" fmla="*/ 760874 w 974355"/>
                <a:gd name="connsiteY80" fmla="*/ 560558 h 948661"/>
                <a:gd name="connsiteX81" fmla="*/ 778062 w 974355"/>
                <a:gd name="connsiteY81" fmla="*/ 555268 h 948661"/>
                <a:gd name="connsiteX82" fmla="*/ 843343 w 974355"/>
                <a:gd name="connsiteY82" fmla="*/ 514786 h 948661"/>
                <a:gd name="connsiteX83" fmla="*/ 830350 w 974355"/>
                <a:gd name="connsiteY83" fmla="*/ 392669 h 948661"/>
                <a:gd name="connsiteX84" fmla="*/ 799074 w 974355"/>
                <a:gd name="connsiteY84" fmla="*/ 398795 h 948661"/>
                <a:gd name="connsiteX85" fmla="*/ 819826 w 974355"/>
                <a:gd name="connsiteY85" fmla="*/ 422925 h 948661"/>
                <a:gd name="connsiteX86" fmla="*/ 829329 w 974355"/>
                <a:gd name="connsiteY86" fmla="*/ 465894 h 948661"/>
                <a:gd name="connsiteX87" fmla="*/ 767204 w 974355"/>
                <a:gd name="connsiteY87" fmla="*/ 519723 h 948661"/>
                <a:gd name="connsiteX88" fmla="*/ 749143 w 974355"/>
                <a:gd name="connsiteY88" fmla="*/ 525291 h 948661"/>
                <a:gd name="connsiteX89" fmla="*/ 671408 w 974355"/>
                <a:gd name="connsiteY89" fmla="*/ 484085 h 948661"/>
                <a:gd name="connsiteX90" fmla="*/ 672336 w 974355"/>
                <a:gd name="connsiteY90" fmla="*/ 484085 h 948661"/>
                <a:gd name="connsiteX91" fmla="*/ 715417 w 974355"/>
                <a:gd name="connsiteY91" fmla="*/ 483639 h 948661"/>
                <a:gd name="connsiteX92" fmla="*/ 708605 w 974355"/>
                <a:gd name="connsiteY92" fmla="*/ 441096 h 948661"/>
                <a:gd name="connsiteX93" fmla="*/ 679760 w 974355"/>
                <a:gd name="connsiteY93" fmla="*/ 378655 h 948661"/>
                <a:gd name="connsiteX94" fmla="*/ 779157 w 974355"/>
                <a:gd name="connsiteY94" fmla="*/ 348641 h 948661"/>
                <a:gd name="connsiteX95" fmla="*/ 851139 w 974355"/>
                <a:gd name="connsiteY95" fmla="*/ 314618 h 948661"/>
                <a:gd name="connsiteX96" fmla="*/ 778749 w 974355"/>
                <a:gd name="connsiteY96" fmla="*/ 281356 h 948661"/>
                <a:gd name="connsiteX97" fmla="*/ 679463 w 974355"/>
                <a:gd name="connsiteY97" fmla="*/ 251787 h 948661"/>
                <a:gd name="connsiteX98" fmla="*/ 707528 w 974355"/>
                <a:gd name="connsiteY98" fmla="*/ 188047 h 948661"/>
                <a:gd name="connsiteX99" fmla="*/ 712967 w 974355"/>
                <a:gd name="connsiteY99" fmla="*/ 146154 h 948661"/>
                <a:gd name="connsiteX100" fmla="*/ 670758 w 974355"/>
                <a:gd name="connsiteY100" fmla="*/ 146154 h 948661"/>
                <a:gd name="connsiteX101" fmla="*/ 518776 w 974355"/>
                <a:gd name="connsiteY101" fmla="*/ 171063 h 948661"/>
                <a:gd name="connsiteX102" fmla="*/ 433282 w 974355"/>
                <a:gd name="connsiteY102" fmla="*/ 90729 h 948661"/>
                <a:gd name="connsiteX103" fmla="*/ 416335 w 974355"/>
                <a:gd name="connsiteY103" fmla="*/ 82190 h 948661"/>
                <a:gd name="connsiteX104" fmla="*/ 399500 w 974355"/>
                <a:gd name="connsiteY104" fmla="*/ 90914 h 948661"/>
                <a:gd name="connsiteX105" fmla="*/ 315490 w 974355"/>
                <a:gd name="connsiteY105" fmla="*/ 171249 h 948661"/>
                <a:gd name="connsiteX106" fmla="*/ 165847 w 974355"/>
                <a:gd name="connsiteY106" fmla="*/ 146785 h 948661"/>
                <a:gd name="connsiteX107" fmla="*/ 163007 w 974355"/>
                <a:gd name="connsiteY107" fmla="*/ 146785 h 948661"/>
                <a:gd name="connsiteX108" fmla="*/ 120669 w 974355"/>
                <a:gd name="connsiteY108" fmla="*/ 147007 h 948661"/>
                <a:gd name="connsiteX109" fmla="*/ 126423 w 974355"/>
                <a:gd name="connsiteY109" fmla="*/ 188956 h 948661"/>
                <a:gd name="connsiteX110" fmla="*/ 126961 w 974355"/>
                <a:gd name="connsiteY110" fmla="*/ 195880 h 948661"/>
                <a:gd name="connsiteX111" fmla="*/ 36009 w 974355"/>
                <a:gd name="connsiteY111" fmla="*/ 147768 h 948661"/>
                <a:gd name="connsiteX112" fmla="*/ 240576 w 974355"/>
                <a:gd name="connsiteY112" fmla="*/ 103610 h 948661"/>
                <a:gd name="connsiteX113" fmla="*/ 253569 w 974355"/>
                <a:gd name="connsiteY113" fmla="*/ 106970 h 948661"/>
                <a:gd name="connsiteX114" fmla="*/ 260845 w 974355"/>
                <a:gd name="connsiteY114" fmla="*/ 95703 h 948661"/>
                <a:gd name="connsiteX115" fmla="*/ 417876 w 974355"/>
                <a:gd name="connsiteY115" fmla="*/ 37123 h 948661"/>
                <a:gd name="connsiteX116" fmla="*/ 574702 w 974355"/>
                <a:gd name="connsiteY116" fmla="*/ 95852 h 948661"/>
                <a:gd name="connsiteX117" fmla="*/ 582127 w 974355"/>
                <a:gd name="connsiteY117" fmla="*/ 107304 h 948661"/>
                <a:gd name="connsiteX118" fmla="*/ 595268 w 974355"/>
                <a:gd name="connsiteY118" fmla="*/ 103722 h 948661"/>
                <a:gd name="connsiteX119" fmla="*/ 789459 w 974355"/>
                <a:gd name="connsiteY119" fmla="*/ 121931 h 948661"/>
                <a:gd name="connsiteX120" fmla="*/ 833561 w 974355"/>
                <a:gd name="connsiteY120" fmla="*/ 170376 h 948661"/>
                <a:gd name="connsiteX121" fmla="*/ 820123 w 974355"/>
                <a:gd name="connsiteY121" fmla="*/ 208409 h 948661"/>
                <a:gd name="connsiteX122" fmla="*/ 799278 w 974355"/>
                <a:gd name="connsiteY122" fmla="*/ 232539 h 948661"/>
                <a:gd name="connsiteX123" fmla="*/ 830610 w 974355"/>
                <a:gd name="connsiteY123" fmla="*/ 238701 h 948661"/>
                <a:gd name="connsiteX124" fmla="*/ 937209 w 974355"/>
                <a:gd name="connsiteY124" fmla="*/ 315750 h 948661"/>
                <a:gd name="connsiteX125" fmla="*/ 830350 w 974355"/>
                <a:gd name="connsiteY125" fmla="*/ 392669 h 948661"/>
                <a:gd name="connsiteX126" fmla="*/ 893459 w 974355"/>
                <a:gd name="connsiteY126" fmla="*/ 766870 h 948661"/>
                <a:gd name="connsiteX127" fmla="*/ 880466 w 974355"/>
                <a:gd name="connsiteY127" fmla="*/ 768726 h 948661"/>
                <a:gd name="connsiteX128" fmla="*/ 880466 w 974355"/>
                <a:gd name="connsiteY128" fmla="*/ 417467 h 948661"/>
                <a:gd name="connsiteX129" fmla="*/ 937209 w 974355"/>
                <a:gd name="connsiteY129" fmla="*/ 386414 h 948661"/>
                <a:gd name="connsiteX130" fmla="*/ 937209 w 974355"/>
                <a:gd name="connsiteY130" fmla="*/ 706099 h 948661"/>
                <a:gd name="connsiteX131" fmla="*/ 893515 w 974355"/>
                <a:gd name="connsiteY131" fmla="*/ 766870 h 948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974355" h="948661">
                  <a:moveTo>
                    <a:pt x="863947" y="208576"/>
                  </a:moveTo>
                  <a:cubicBezTo>
                    <a:pt x="870560" y="194649"/>
                    <a:pt x="872687" y="179011"/>
                    <a:pt x="870035" y="163824"/>
                  </a:cubicBezTo>
                  <a:cubicBezTo>
                    <a:pt x="861173" y="130655"/>
                    <a:pt x="837882" y="103221"/>
                    <a:pt x="806591" y="89095"/>
                  </a:cubicBezTo>
                  <a:cubicBezTo>
                    <a:pt x="741892" y="57196"/>
                    <a:pt x="668161" y="48618"/>
                    <a:pt x="597867" y="64817"/>
                  </a:cubicBezTo>
                  <a:cubicBezTo>
                    <a:pt x="558442" y="17262"/>
                    <a:pt x="480595" y="0"/>
                    <a:pt x="417876" y="0"/>
                  </a:cubicBezTo>
                  <a:cubicBezTo>
                    <a:pt x="355156" y="0"/>
                    <a:pt x="277049" y="17262"/>
                    <a:pt x="237643" y="64743"/>
                  </a:cubicBezTo>
                  <a:cubicBezTo>
                    <a:pt x="103778" y="35044"/>
                    <a:pt x="28863" y="99490"/>
                    <a:pt x="2079" y="129801"/>
                  </a:cubicBezTo>
                  <a:lnTo>
                    <a:pt x="2079" y="129801"/>
                  </a:lnTo>
                  <a:lnTo>
                    <a:pt x="1949" y="129931"/>
                  </a:lnTo>
                  <a:lnTo>
                    <a:pt x="1708" y="130191"/>
                  </a:lnTo>
                  <a:lnTo>
                    <a:pt x="1708" y="130191"/>
                  </a:lnTo>
                  <a:lnTo>
                    <a:pt x="0" y="132269"/>
                  </a:lnTo>
                  <a:lnTo>
                    <a:pt x="0" y="528799"/>
                  </a:lnTo>
                  <a:lnTo>
                    <a:pt x="757904" y="948661"/>
                  </a:lnTo>
                  <a:lnTo>
                    <a:pt x="805329" y="932439"/>
                  </a:lnTo>
                  <a:cubicBezTo>
                    <a:pt x="831354" y="924212"/>
                    <a:pt x="853441" y="906697"/>
                    <a:pt x="867380" y="883232"/>
                  </a:cubicBezTo>
                  <a:lnTo>
                    <a:pt x="868346" y="881524"/>
                  </a:lnTo>
                  <a:cubicBezTo>
                    <a:pt x="880856" y="856169"/>
                    <a:pt x="879130" y="835974"/>
                    <a:pt x="880448" y="805422"/>
                  </a:cubicBezTo>
                  <a:cubicBezTo>
                    <a:pt x="888929" y="804871"/>
                    <a:pt x="897354" y="803679"/>
                    <a:pt x="905654" y="801858"/>
                  </a:cubicBezTo>
                  <a:cubicBezTo>
                    <a:pt x="947349" y="788503"/>
                    <a:pt x="975293" y="749312"/>
                    <a:pt x="974332" y="705542"/>
                  </a:cubicBezTo>
                  <a:lnTo>
                    <a:pt x="974332" y="315750"/>
                  </a:lnTo>
                  <a:cubicBezTo>
                    <a:pt x="974332" y="277755"/>
                    <a:pt x="944745" y="231592"/>
                    <a:pt x="863947" y="208576"/>
                  </a:cubicBezTo>
                  <a:close/>
                  <a:moveTo>
                    <a:pt x="187620" y="590145"/>
                  </a:moveTo>
                  <a:cubicBezTo>
                    <a:pt x="194686" y="548783"/>
                    <a:pt x="219659" y="512649"/>
                    <a:pt x="255852" y="491417"/>
                  </a:cubicBezTo>
                  <a:cubicBezTo>
                    <a:pt x="293007" y="474572"/>
                    <a:pt x="336185" y="477826"/>
                    <a:pt x="370395" y="500048"/>
                  </a:cubicBezTo>
                  <a:cubicBezTo>
                    <a:pt x="457894" y="549069"/>
                    <a:pt x="521449" y="667102"/>
                    <a:pt x="523806" y="776429"/>
                  </a:cubicBezTo>
                  <a:close/>
                  <a:moveTo>
                    <a:pt x="723751" y="887241"/>
                  </a:moveTo>
                  <a:lnTo>
                    <a:pt x="561394" y="797311"/>
                  </a:lnTo>
                  <a:lnTo>
                    <a:pt x="560929" y="775575"/>
                  </a:lnTo>
                  <a:cubicBezTo>
                    <a:pt x="558257" y="652011"/>
                    <a:pt x="486256" y="522971"/>
                    <a:pt x="389569" y="468196"/>
                  </a:cubicBezTo>
                  <a:cubicBezTo>
                    <a:pt x="344886" y="439658"/>
                    <a:pt x="288803" y="435656"/>
                    <a:pt x="240520" y="457560"/>
                  </a:cubicBezTo>
                  <a:lnTo>
                    <a:pt x="237068" y="459416"/>
                  </a:lnTo>
                  <a:cubicBezTo>
                    <a:pt x="195293" y="483990"/>
                    <a:pt x="165283" y="524469"/>
                    <a:pt x="153912" y="571584"/>
                  </a:cubicBezTo>
                  <a:lnTo>
                    <a:pt x="37234" y="506952"/>
                  </a:lnTo>
                  <a:lnTo>
                    <a:pt x="37234" y="190386"/>
                  </a:lnTo>
                  <a:lnTo>
                    <a:pt x="723751" y="553820"/>
                  </a:lnTo>
                  <a:close/>
                  <a:moveTo>
                    <a:pt x="496521" y="223444"/>
                  </a:moveTo>
                  <a:lnTo>
                    <a:pt x="513950" y="214163"/>
                  </a:lnTo>
                  <a:cubicBezTo>
                    <a:pt x="565180" y="186729"/>
                    <a:pt x="638201" y="183295"/>
                    <a:pt x="670758" y="183295"/>
                  </a:cubicBezTo>
                  <a:cubicBezTo>
                    <a:pt x="666959" y="212632"/>
                    <a:pt x="648304" y="237938"/>
                    <a:pt x="621403" y="250247"/>
                  </a:cubicBezTo>
                  <a:lnTo>
                    <a:pt x="571788" y="277792"/>
                  </a:lnTo>
                  <a:cubicBezTo>
                    <a:pt x="573162" y="280038"/>
                    <a:pt x="574535" y="282265"/>
                    <a:pt x="575686" y="284585"/>
                  </a:cubicBezTo>
                  <a:lnTo>
                    <a:pt x="630275" y="285049"/>
                  </a:lnTo>
                  <a:cubicBezTo>
                    <a:pt x="676224" y="285664"/>
                    <a:pt x="721537" y="295902"/>
                    <a:pt x="763287" y="315101"/>
                  </a:cubicBezTo>
                  <a:cubicBezTo>
                    <a:pt x="721889" y="334664"/>
                    <a:pt x="676729" y="344983"/>
                    <a:pt x="630944" y="345337"/>
                  </a:cubicBezTo>
                  <a:lnTo>
                    <a:pt x="576744" y="345337"/>
                  </a:lnTo>
                  <a:cubicBezTo>
                    <a:pt x="575593" y="347713"/>
                    <a:pt x="574349" y="350015"/>
                    <a:pt x="573032" y="352298"/>
                  </a:cubicBezTo>
                  <a:lnTo>
                    <a:pt x="621663" y="379955"/>
                  </a:lnTo>
                  <a:cubicBezTo>
                    <a:pt x="648453" y="392627"/>
                    <a:pt x="667265" y="417698"/>
                    <a:pt x="671946" y="446962"/>
                  </a:cubicBezTo>
                  <a:lnTo>
                    <a:pt x="671946" y="446962"/>
                  </a:lnTo>
                  <a:cubicBezTo>
                    <a:pt x="648352" y="447205"/>
                    <a:pt x="624774" y="445661"/>
                    <a:pt x="601412" y="442340"/>
                  </a:cubicBezTo>
                  <a:lnTo>
                    <a:pt x="470720" y="374460"/>
                  </a:lnTo>
                  <a:cubicBezTo>
                    <a:pt x="503352" y="362896"/>
                    <a:pt x="524103" y="343240"/>
                    <a:pt x="524103" y="321504"/>
                  </a:cubicBezTo>
                  <a:cubicBezTo>
                    <a:pt x="524103" y="286386"/>
                    <a:pt x="471704" y="257820"/>
                    <a:pt x="407964" y="257820"/>
                  </a:cubicBezTo>
                  <a:lnTo>
                    <a:pt x="407964" y="257820"/>
                  </a:lnTo>
                  <a:cubicBezTo>
                    <a:pt x="374861" y="256751"/>
                    <a:pt x="342199" y="265627"/>
                    <a:pt x="314191" y="283305"/>
                  </a:cubicBezTo>
                  <a:lnTo>
                    <a:pt x="306061" y="288873"/>
                  </a:lnTo>
                  <a:lnTo>
                    <a:pt x="166850" y="216594"/>
                  </a:lnTo>
                  <a:cubicBezTo>
                    <a:pt x="164914" y="205782"/>
                    <a:pt x="163674" y="194859"/>
                    <a:pt x="163137" y="183889"/>
                  </a:cubicBezTo>
                  <a:lnTo>
                    <a:pt x="163137" y="183889"/>
                  </a:lnTo>
                  <a:cubicBezTo>
                    <a:pt x="196734" y="183722"/>
                    <a:pt x="269346" y="186636"/>
                    <a:pt x="319704" y="214237"/>
                  </a:cubicBezTo>
                  <a:lnTo>
                    <a:pt x="337393" y="223963"/>
                  </a:lnTo>
                  <a:cubicBezTo>
                    <a:pt x="340381" y="222905"/>
                    <a:pt x="343481" y="221977"/>
                    <a:pt x="346581" y="221049"/>
                  </a:cubicBezTo>
                  <a:lnTo>
                    <a:pt x="347193" y="198478"/>
                  </a:lnTo>
                  <a:cubicBezTo>
                    <a:pt x="348066" y="165940"/>
                    <a:pt x="392261" y="136427"/>
                    <a:pt x="416521" y="123861"/>
                  </a:cubicBezTo>
                  <a:cubicBezTo>
                    <a:pt x="441338" y="136353"/>
                    <a:pt x="486516" y="165717"/>
                    <a:pt x="486683" y="197792"/>
                  </a:cubicBezTo>
                  <a:lnTo>
                    <a:pt x="486683" y="220418"/>
                  </a:lnTo>
                  <a:cubicBezTo>
                    <a:pt x="490024" y="221421"/>
                    <a:pt x="493347" y="222349"/>
                    <a:pt x="496521" y="223444"/>
                  </a:cubicBezTo>
                  <a:close/>
                  <a:moveTo>
                    <a:pt x="438628" y="344948"/>
                  </a:moveTo>
                  <a:lnTo>
                    <a:pt x="419157" y="347676"/>
                  </a:lnTo>
                  <a:lnTo>
                    <a:pt x="344632" y="308975"/>
                  </a:lnTo>
                  <a:cubicBezTo>
                    <a:pt x="363968" y="299043"/>
                    <a:pt x="385516" y="294208"/>
                    <a:pt x="407240" y="294924"/>
                  </a:cubicBezTo>
                  <a:cubicBezTo>
                    <a:pt x="455184" y="294924"/>
                    <a:pt x="485198" y="314005"/>
                    <a:pt x="487055" y="321170"/>
                  </a:cubicBezTo>
                  <a:cubicBezTo>
                    <a:pt x="485922" y="325718"/>
                    <a:pt x="470219" y="339063"/>
                    <a:pt x="438628" y="344948"/>
                  </a:cubicBezTo>
                  <a:close/>
                  <a:moveTo>
                    <a:pt x="843343" y="835269"/>
                  </a:moveTo>
                  <a:cubicBezTo>
                    <a:pt x="843570" y="845461"/>
                    <a:pt x="840850" y="855503"/>
                    <a:pt x="835510" y="864188"/>
                  </a:cubicBezTo>
                  <a:cubicBezTo>
                    <a:pt x="825834" y="880548"/>
                    <a:pt x="810268" y="892587"/>
                    <a:pt x="792002" y="897840"/>
                  </a:cubicBezTo>
                  <a:lnTo>
                    <a:pt x="761116" y="908364"/>
                  </a:lnTo>
                  <a:cubicBezTo>
                    <a:pt x="761034" y="908405"/>
                    <a:pt x="760934" y="908374"/>
                    <a:pt x="760891" y="908290"/>
                  </a:cubicBezTo>
                  <a:cubicBezTo>
                    <a:pt x="760876" y="908262"/>
                    <a:pt x="760871" y="908229"/>
                    <a:pt x="760874" y="908197"/>
                  </a:cubicBezTo>
                  <a:lnTo>
                    <a:pt x="760874" y="560558"/>
                  </a:lnTo>
                  <a:lnTo>
                    <a:pt x="778062" y="555268"/>
                  </a:lnTo>
                  <a:cubicBezTo>
                    <a:pt x="803144" y="548063"/>
                    <a:pt x="825739" y="534050"/>
                    <a:pt x="843343" y="514786"/>
                  </a:cubicBezTo>
                  <a:close/>
                  <a:moveTo>
                    <a:pt x="830350" y="392669"/>
                  </a:moveTo>
                  <a:lnTo>
                    <a:pt x="799074" y="398795"/>
                  </a:lnTo>
                  <a:lnTo>
                    <a:pt x="819826" y="422925"/>
                  </a:lnTo>
                  <a:cubicBezTo>
                    <a:pt x="830382" y="434553"/>
                    <a:pt x="833997" y="450899"/>
                    <a:pt x="829329" y="465894"/>
                  </a:cubicBezTo>
                  <a:cubicBezTo>
                    <a:pt x="818679" y="492924"/>
                    <a:pt x="795473" y="513028"/>
                    <a:pt x="767204" y="519723"/>
                  </a:cubicBezTo>
                  <a:lnTo>
                    <a:pt x="749143" y="525291"/>
                  </a:lnTo>
                  <a:lnTo>
                    <a:pt x="671408" y="484085"/>
                  </a:lnTo>
                  <a:lnTo>
                    <a:pt x="672336" y="484085"/>
                  </a:lnTo>
                  <a:lnTo>
                    <a:pt x="715417" y="483639"/>
                  </a:lnTo>
                  <a:lnTo>
                    <a:pt x="708605" y="441096"/>
                  </a:lnTo>
                  <a:cubicBezTo>
                    <a:pt x="704923" y="418024"/>
                    <a:pt x="694942" y="396415"/>
                    <a:pt x="679760" y="378655"/>
                  </a:cubicBezTo>
                  <a:cubicBezTo>
                    <a:pt x="714187" y="373581"/>
                    <a:pt x="747677" y="363468"/>
                    <a:pt x="779157" y="348641"/>
                  </a:cubicBezTo>
                  <a:lnTo>
                    <a:pt x="851139" y="314618"/>
                  </a:lnTo>
                  <a:lnTo>
                    <a:pt x="778749" y="281356"/>
                  </a:lnTo>
                  <a:cubicBezTo>
                    <a:pt x="747230" y="266826"/>
                    <a:pt x="713797" y="256869"/>
                    <a:pt x="679463" y="251787"/>
                  </a:cubicBezTo>
                  <a:cubicBezTo>
                    <a:pt x="694788" y="233703"/>
                    <a:pt x="704536" y="211561"/>
                    <a:pt x="707528" y="188047"/>
                  </a:cubicBezTo>
                  <a:lnTo>
                    <a:pt x="712967" y="146154"/>
                  </a:lnTo>
                  <a:lnTo>
                    <a:pt x="670758" y="146154"/>
                  </a:lnTo>
                  <a:cubicBezTo>
                    <a:pt x="619016" y="145320"/>
                    <a:pt x="567545" y="153756"/>
                    <a:pt x="518776" y="171063"/>
                  </a:cubicBezTo>
                  <a:cubicBezTo>
                    <a:pt x="503185" y="130042"/>
                    <a:pt x="455816" y="102070"/>
                    <a:pt x="433282" y="90729"/>
                  </a:cubicBezTo>
                  <a:lnTo>
                    <a:pt x="416335" y="82190"/>
                  </a:lnTo>
                  <a:lnTo>
                    <a:pt x="399500" y="90914"/>
                  </a:lnTo>
                  <a:cubicBezTo>
                    <a:pt x="377542" y="102293"/>
                    <a:pt x="331249" y="130339"/>
                    <a:pt x="315490" y="171249"/>
                  </a:cubicBezTo>
                  <a:cubicBezTo>
                    <a:pt x="267544" y="153942"/>
                    <a:pt x="216810" y="145647"/>
                    <a:pt x="165847" y="146785"/>
                  </a:cubicBezTo>
                  <a:lnTo>
                    <a:pt x="163007" y="146785"/>
                  </a:lnTo>
                  <a:lnTo>
                    <a:pt x="120669" y="147007"/>
                  </a:lnTo>
                  <a:lnTo>
                    <a:pt x="126423" y="188956"/>
                  </a:lnTo>
                  <a:cubicBezTo>
                    <a:pt x="126590" y="190423"/>
                    <a:pt x="126757" y="192966"/>
                    <a:pt x="126961" y="195880"/>
                  </a:cubicBezTo>
                  <a:lnTo>
                    <a:pt x="36009" y="147768"/>
                  </a:lnTo>
                  <a:cubicBezTo>
                    <a:pt x="67137" y="116084"/>
                    <a:pt x="130970" y="75378"/>
                    <a:pt x="240576" y="103610"/>
                  </a:cubicBezTo>
                  <a:lnTo>
                    <a:pt x="253569" y="106970"/>
                  </a:lnTo>
                  <a:lnTo>
                    <a:pt x="260845" y="95703"/>
                  </a:lnTo>
                  <a:cubicBezTo>
                    <a:pt x="283843" y="60121"/>
                    <a:pt x="345449" y="37123"/>
                    <a:pt x="417876" y="37123"/>
                  </a:cubicBezTo>
                  <a:cubicBezTo>
                    <a:pt x="490303" y="37123"/>
                    <a:pt x="551760" y="60176"/>
                    <a:pt x="574702" y="95852"/>
                  </a:cubicBezTo>
                  <a:lnTo>
                    <a:pt x="582127" y="107304"/>
                  </a:lnTo>
                  <a:lnTo>
                    <a:pt x="595268" y="103722"/>
                  </a:lnTo>
                  <a:cubicBezTo>
                    <a:pt x="660052" y="85899"/>
                    <a:pt x="729117" y="92375"/>
                    <a:pt x="789459" y="121931"/>
                  </a:cubicBezTo>
                  <a:cubicBezTo>
                    <a:pt x="810404" y="131039"/>
                    <a:pt x="826454" y="148670"/>
                    <a:pt x="833561" y="170376"/>
                  </a:cubicBezTo>
                  <a:cubicBezTo>
                    <a:pt x="835217" y="184452"/>
                    <a:pt x="830254" y="198499"/>
                    <a:pt x="820123" y="208409"/>
                  </a:cubicBezTo>
                  <a:lnTo>
                    <a:pt x="799278" y="232539"/>
                  </a:lnTo>
                  <a:lnTo>
                    <a:pt x="830610" y="238701"/>
                  </a:lnTo>
                  <a:cubicBezTo>
                    <a:pt x="895353" y="251472"/>
                    <a:pt x="937209" y="281708"/>
                    <a:pt x="937209" y="315750"/>
                  </a:cubicBezTo>
                  <a:cubicBezTo>
                    <a:pt x="937209" y="349792"/>
                    <a:pt x="895260" y="379973"/>
                    <a:pt x="830350" y="392669"/>
                  </a:cubicBezTo>
                  <a:close/>
                  <a:moveTo>
                    <a:pt x="893459" y="766870"/>
                  </a:moveTo>
                  <a:cubicBezTo>
                    <a:pt x="889183" y="767824"/>
                    <a:pt x="884839" y="768446"/>
                    <a:pt x="880466" y="768726"/>
                  </a:cubicBezTo>
                  <a:lnTo>
                    <a:pt x="880466" y="417467"/>
                  </a:lnTo>
                  <a:cubicBezTo>
                    <a:pt x="901075" y="410568"/>
                    <a:pt x="920290" y="400053"/>
                    <a:pt x="937209" y="386414"/>
                  </a:cubicBezTo>
                  <a:lnTo>
                    <a:pt x="937209" y="706099"/>
                  </a:lnTo>
                  <a:cubicBezTo>
                    <a:pt x="937864" y="733845"/>
                    <a:pt x="920025" y="758654"/>
                    <a:pt x="893515" y="766870"/>
                  </a:cubicBezTo>
                  <a:close/>
                </a:path>
              </a:pathLst>
            </a:custGeom>
            <a:solidFill>
              <a:srgbClr val="000000"/>
            </a:solidFill>
            <a:ln w="18554" cap="flat">
              <a:noFill/>
              <a:prstDash val="solid"/>
              <a:miter/>
            </a:ln>
          </p:spPr>
          <p:txBody>
            <a:bodyPr rtlCol="0" anchor="ctr"/>
            <a:lstStyle/>
            <a:p>
              <a:endParaRPr lang="en-GB" dirty="0"/>
            </a:p>
          </p:txBody>
        </p:sp>
      </p:grpSp>
      <p:pic>
        <p:nvPicPr>
          <p:cNvPr id="18" name="Picture 17" descr="A person standing in front of a wall with graffiti&#10;&#10;Description automatically generated">
            <a:extLst>
              <a:ext uri="{FF2B5EF4-FFF2-40B4-BE49-F238E27FC236}">
                <a16:creationId xmlns:a16="http://schemas.microsoft.com/office/drawing/2014/main" id="{56373079-61D5-4809-B51E-521E4A76D80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6986" r="13853"/>
          <a:stretch/>
        </p:blipFill>
        <p:spPr>
          <a:xfrm>
            <a:off x="6096000" y="0"/>
            <a:ext cx="6085440" cy="6858000"/>
          </a:xfrm>
          <a:prstGeom prst="rect">
            <a:avLst/>
          </a:prstGeom>
        </p:spPr>
      </p:pic>
      <p:sp>
        <p:nvSpPr>
          <p:cNvPr id="19" name="TextBox 18">
            <a:extLst>
              <a:ext uri="{FF2B5EF4-FFF2-40B4-BE49-F238E27FC236}">
                <a16:creationId xmlns:a16="http://schemas.microsoft.com/office/drawing/2014/main" id="{CA624ABC-99D2-49F4-A358-61FE53579358}"/>
              </a:ext>
            </a:extLst>
          </p:cNvPr>
          <p:cNvSpPr txBox="1"/>
          <p:nvPr/>
        </p:nvSpPr>
        <p:spPr>
          <a:xfrm>
            <a:off x="859166" y="4630269"/>
            <a:ext cx="4932034" cy="523220"/>
          </a:xfrm>
          <a:prstGeom prst="rect">
            <a:avLst/>
          </a:prstGeom>
          <a:noFill/>
        </p:spPr>
        <p:txBody>
          <a:bodyPr wrap="square">
            <a:spAutoFit/>
          </a:bodyPr>
          <a:lstStyle/>
          <a:p>
            <a:pPr marL="92075" indent="-92075"/>
            <a:r>
              <a:rPr lang="en-GB" sz="1400" dirty="0"/>
              <a:t>*when comparing campaigns that include direct mail with       average UK campaigns</a:t>
            </a:r>
          </a:p>
        </p:txBody>
      </p:sp>
      <p:sp>
        <p:nvSpPr>
          <p:cNvPr id="20" name="Rectangle 19">
            <a:extLst>
              <a:ext uri="{FF2B5EF4-FFF2-40B4-BE49-F238E27FC236}">
                <a16:creationId xmlns:a16="http://schemas.microsoft.com/office/drawing/2014/main" id="{69CC0048-C32E-4D2D-86A8-85F016C31E13}"/>
              </a:ext>
            </a:extLst>
          </p:cNvPr>
          <p:cNvSpPr/>
          <p:nvPr/>
        </p:nvSpPr>
        <p:spPr>
          <a:xfrm>
            <a:off x="744611" y="6338137"/>
            <a:ext cx="3310523" cy="246221"/>
          </a:xfrm>
          <a:prstGeom prst="rect">
            <a:avLst/>
          </a:prstGeom>
        </p:spPr>
        <p:txBody>
          <a:bodyPr wrap="none">
            <a:spAutoFit/>
          </a:bodyPr>
          <a:lstStyle/>
          <a:p>
            <a:pPr lvl="0" algn="r"/>
            <a:r>
              <a:rPr lang="en-GB" sz="1000" dirty="0"/>
              <a:t>Source: WARC “Driving effectiveness with direct mail” 2021</a:t>
            </a:r>
          </a:p>
        </p:txBody>
      </p:sp>
    </p:spTree>
    <p:extLst>
      <p:ext uri="{BB962C8B-B14F-4D97-AF65-F5344CB8AC3E}">
        <p14:creationId xmlns:p14="http://schemas.microsoft.com/office/powerpoint/2010/main" val="2911668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erson holding a knife&#10;&#10;Description automatically generated with low confidence">
            <a:extLst>
              <a:ext uri="{FF2B5EF4-FFF2-40B4-BE49-F238E27FC236}">
                <a16:creationId xmlns:a16="http://schemas.microsoft.com/office/drawing/2014/main" id="{61B24EBF-1680-4741-ACD3-EFEAB6127C0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9431"/>
          <a:stretch/>
        </p:blipFill>
        <p:spPr>
          <a:xfrm>
            <a:off x="-1325697" y="-1321337"/>
            <a:ext cx="7421699" cy="8168854"/>
          </a:xfrm>
          <a:prstGeom prst="rect">
            <a:avLst/>
          </a:prstGeom>
        </p:spPr>
      </p:pic>
      <p:sp>
        <p:nvSpPr>
          <p:cNvPr id="4" name="Slide Number Placeholder 3">
            <a:extLst>
              <a:ext uri="{FF2B5EF4-FFF2-40B4-BE49-F238E27FC236}">
                <a16:creationId xmlns:a16="http://schemas.microsoft.com/office/drawing/2014/main" id="{A01EBAE0-A3FC-4878-ABB6-FE98CB1F03AB}"/>
              </a:ext>
            </a:extLst>
          </p:cNvPr>
          <p:cNvSpPr>
            <a:spLocks noGrp="1"/>
          </p:cNvSpPr>
          <p:nvPr>
            <p:ph type="sldNum" sz="quarter" idx="15"/>
          </p:nvPr>
        </p:nvSpPr>
        <p:spPr/>
        <p:txBody>
          <a:bodyPr/>
          <a:lstStyle/>
          <a:p>
            <a:fld id="{3787542D-5C6B-4EB3-96EB-9B37C3D5D2F8}" type="slidenum">
              <a:rPr lang="en-GB" smtClean="0"/>
              <a:t>8</a:t>
            </a:fld>
            <a:endParaRPr lang="en-GB" dirty="0"/>
          </a:p>
        </p:txBody>
      </p:sp>
      <p:grpSp>
        <p:nvGrpSpPr>
          <p:cNvPr id="13" name="Graphic 9" descr="Piggy Bank outline">
            <a:extLst>
              <a:ext uri="{FF2B5EF4-FFF2-40B4-BE49-F238E27FC236}">
                <a16:creationId xmlns:a16="http://schemas.microsoft.com/office/drawing/2014/main" id="{47B0AF65-0E95-4DE8-92C5-843EC6795878}"/>
              </a:ext>
            </a:extLst>
          </p:cNvPr>
          <p:cNvGrpSpPr/>
          <p:nvPr/>
        </p:nvGrpSpPr>
        <p:grpSpPr>
          <a:xfrm>
            <a:off x="10335288" y="906843"/>
            <a:ext cx="1505440" cy="1174945"/>
            <a:chOff x="2800044" y="751849"/>
            <a:chExt cx="1655984" cy="1292439"/>
          </a:xfrm>
          <a:solidFill>
            <a:srgbClr val="000000"/>
          </a:solidFill>
        </p:grpSpPr>
        <p:sp>
          <p:nvSpPr>
            <p:cNvPr id="14" name="Freeform: Shape 13">
              <a:extLst>
                <a:ext uri="{FF2B5EF4-FFF2-40B4-BE49-F238E27FC236}">
                  <a16:creationId xmlns:a16="http://schemas.microsoft.com/office/drawing/2014/main" id="{E9381C9F-2692-4B6A-AA6D-F965B73ABC6C}"/>
                </a:ext>
              </a:extLst>
            </p:cNvPr>
            <p:cNvSpPr/>
            <p:nvPr/>
          </p:nvSpPr>
          <p:spPr>
            <a:xfrm>
              <a:off x="2800044" y="751849"/>
              <a:ext cx="1655984" cy="1292439"/>
            </a:xfrm>
            <a:custGeom>
              <a:avLst/>
              <a:gdLst>
                <a:gd name="connsiteX0" fmla="*/ 61363 w 1655984"/>
                <a:gd name="connsiteY0" fmla="*/ 794248 h 1292439"/>
                <a:gd name="connsiteX1" fmla="*/ 136909 w 1655984"/>
                <a:gd name="connsiteY1" fmla="*/ 812624 h 1292439"/>
                <a:gd name="connsiteX2" fmla="*/ 165494 w 1655984"/>
                <a:gd name="connsiteY2" fmla="*/ 837125 h 1292439"/>
                <a:gd name="connsiteX3" fmla="*/ 318626 w 1655984"/>
                <a:gd name="connsiteY3" fmla="*/ 1047427 h 1292439"/>
                <a:gd name="connsiteX4" fmla="*/ 332919 w 1655984"/>
                <a:gd name="connsiteY4" fmla="*/ 1071929 h 1292439"/>
                <a:gd name="connsiteX5" fmla="*/ 363545 w 1655984"/>
                <a:gd name="connsiteY5" fmla="*/ 1257730 h 1292439"/>
                <a:gd name="connsiteX6" fmla="*/ 404380 w 1655984"/>
                <a:gd name="connsiteY6" fmla="*/ 1292440 h 1292439"/>
                <a:gd name="connsiteX7" fmla="*/ 539137 w 1655984"/>
                <a:gd name="connsiteY7" fmla="*/ 1292440 h 1292439"/>
                <a:gd name="connsiteX8" fmla="*/ 579973 w 1655984"/>
                <a:gd name="connsiteY8" fmla="*/ 1257730 h 1292439"/>
                <a:gd name="connsiteX9" fmla="*/ 590181 w 1655984"/>
                <a:gd name="connsiteY9" fmla="*/ 1192393 h 1292439"/>
                <a:gd name="connsiteX10" fmla="*/ 639184 w 1655984"/>
                <a:gd name="connsiteY10" fmla="*/ 1202602 h 1292439"/>
                <a:gd name="connsiteX11" fmla="*/ 655518 w 1655984"/>
                <a:gd name="connsiteY11" fmla="*/ 1204644 h 1292439"/>
                <a:gd name="connsiteX12" fmla="*/ 737189 w 1655984"/>
                <a:gd name="connsiteY12" fmla="*/ 1210769 h 1292439"/>
                <a:gd name="connsiteX13" fmla="*/ 902572 w 1655984"/>
                <a:gd name="connsiteY13" fmla="*/ 1188309 h 1292439"/>
                <a:gd name="connsiteX14" fmla="*/ 914823 w 1655984"/>
                <a:gd name="connsiteY14" fmla="*/ 1257730 h 1292439"/>
                <a:gd name="connsiteX15" fmla="*/ 955658 w 1655984"/>
                <a:gd name="connsiteY15" fmla="*/ 1292440 h 1292439"/>
                <a:gd name="connsiteX16" fmla="*/ 1090415 w 1655984"/>
                <a:gd name="connsiteY16" fmla="*/ 1292440 h 1292439"/>
                <a:gd name="connsiteX17" fmla="*/ 1131250 w 1655984"/>
                <a:gd name="connsiteY17" fmla="*/ 1257730 h 1292439"/>
                <a:gd name="connsiteX18" fmla="*/ 1161877 w 1655984"/>
                <a:gd name="connsiteY18" fmla="*/ 1071929 h 1292439"/>
                <a:gd name="connsiteX19" fmla="*/ 1176169 w 1655984"/>
                <a:gd name="connsiteY19" fmla="*/ 1047427 h 1292439"/>
                <a:gd name="connsiteX20" fmla="*/ 1194545 w 1655984"/>
                <a:gd name="connsiteY20" fmla="*/ 1031093 h 1292439"/>
                <a:gd name="connsiteX21" fmla="*/ 1212921 w 1655984"/>
                <a:gd name="connsiteY21" fmla="*/ 1014759 h 1292439"/>
                <a:gd name="connsiteX22" fmla="*/ 1388513 w 1655984"/>
                <a:gd name="connsiteY22" fmla="*/ 634990 h 1292439"/>
                <a:gd name="connsiteX23" fmla="*/ 1376262 w 1655984"/>
                <a:gd name="connsiteY23" fmla="*/ 534943 h 1292439"/>
                <a:gd name="connsiteX24" fmla="*/ 1368095 w 1655984"/>
                <a:gd name="connsiteY24" fmla="*/ 508400 h 1292439"/>
                <a:gd name="connsiteX25" fmla="*/ 1455891 w 1655984"/>
                <a:gd name="connsiteY25" fmla="*/ 492066 h 1292439"/>
                <a:gd name="connsiteX26" fmla="*/ 1429348 w 1655984"/>
                <a:gd name="connsiteY26" fmla="*/ 569654 h 1292439"/>
                <a:gd name="connsiteX27" fmla="*/ 1453850 w 1655984"/>
                <a:gd name="connsiteY27" fmla="*/ 657450 h 1292439"/>
                <a:gd name="connsiteX28" fmla="*/ 1519186 w 1655984"/>
                <a:gd name="connsiteY28" fmla="*/ 683993 h 1292439"/>
                <a:gd name="connsiteX29" fmla="*/ 1592690 w 1655984"/>
                <a:gd name="connsiteY29" fmla="*/ 628865 h 1292439"/>
                <a:gd name="connsiteX30" fmla="*/ 1568189 w 1655984"/>
                <a:gd name="connsiteY30" fmla="*/ 502275 h 1292439"/>
                <a:gd name="connsiteX31" fmla="*/ 1535520 w 1655984"/>
                <a:gd name="connsiteY31" fmla="*/ 475732 h 1292439"/>
                <a:gd name="connsiteX32" fmla="*/ 1633525 w 1655984"/>
                <a:gd name="connsiteY32" fmla="*/ 465523 h 1292439"/>
                <a:gd name="connsiteX33" fmla="*/ 1655985 w 1655984"/>
                <a:gd name="connsiteY33" fmla="*/ 447147 h 1292439"/>
                <a:gd name="connsiteX34" fmla="*/ 1637609 w 1655984"/>
                <a:gd name="connsiteY34" fmla="*/ 424688 h 1292439"/>
                <a:gd name="connsiteX35" fmla="*/ 1637609 w 1655984"/>
                <a:gd name="connsiteY35" fmla="*/ 424688 h 1292439"/>
                <a:gd name="connsiteX36" fmla="*/ 1490601 w 1655984"/>
                <a:gd name="connsiteY36" fmla="*/ 455314 h 1292439"/>
                <a:gd name="connsiteX37" fmla="*/ 1355845 w 1655984"/>
                <a:gd name="connsiteY37" fmla="*/ 467565 h 1292439"/>
                <a:gd name="connsiteX38" fmla="*/ 1351761 w 1655984"/>
                <a:gd name="connsiteY38" fmla="*/ 455314 h 1292439"/>
                <a:gd name="connsiteX39" fmla="*/ 735147 w 1655984"/>
                <a:gd name="connsiteY39" fmla="*/ 63295 h 1292439"/>
                <a:gd name="connsiteX40" fmla="*/ 479926 w 1655984"/>
                <a:gd name="connsiteY40" fmla="*/ 120464 h 1292439"/>
                <a:gd name="connsiteX41" fmla="*/ 228788 w 1655984"/>
                <a:gd name="connsiteY41" fmla="*/ 2042 h 1292439"/>
                <a:gd name="connsiteX42" fmla="*/ 220621 w 1655984"/>
                <a:gd name="connsiteY42" fmla="*/ 0 h 1292439"/>
                <a:gd name="connsiteX43" fmla="*/ 200204 w 1655984"/>
                <a:gd name="connsiteY43" fmla="*/ 20418 h 1292439"/>
                <a:gd name="connsiteX44" fmla="*/ 200204 w 1655984"/>
                <a:gd name="connsiteY44" fmla="*/ 26543 h 1292439"/>
                <a:gd name="connsiteX45" fmla="*/ 281874 w 1655984"/>
                <a:gd name="connsiteY45" fmla="*/ 257263 h 1292439"/>
                <a:gd name="connsiteX46" fmla="*/ 261457 w 1655984"/>
                <a:gd name="connsiteY46" fmla="*/ 279722 h 1292439"/>
                <a:gd name="connsiteX47" fmla="*/ 259415 w 1655984"/>
                <a:gd name="connsiteY47" fmla="*/ 281764 h 1292439"/>
                <a:gd name="connsiteX48" fmla="*/ 163452 w 1655984"/>
                <a:gd name="connsiteY48" fmla="*/ 432855 h 1292439"/>
                <a:gd name="connsiteX49" fmla="*/ 134867 w 1655984"/>
                <a:gd name="connsiteY49" fmla="*/ 457356 h 1292439"/>
                <a:gd name="connsiteX50" fmla="*/ 61363 w 1655984"/>
                <a:gd name="connsiteY50" fmla="*/ 475732 h 1292439"/>
                <a:gd name="connsiteX51" fmla="*/ 110 w 1655984"/>
                <a:gd name="connsiteY51" fmla="*/ 555361 h 1292439"/>
                <a:gd name="connsiteX52" fmla="*/ 110 w 1655984"/>
                <a:gd name="connsiteY52" fmla="*/ 714619 h 1292439"/>
                <a:gd name="connsiteX53" fmla="*/ 61363 w 1655984"/>
                <a:gd name="connsiteY53" fmla="*/ 794248 h 1292439"/>
                <a:gd name="connsiteX54" fmla="*/ 1470184 w 1655984"/>
                <a:gd name="connsiteY54" fmla="*/ 573737 h 1292439"/>
                <a:gd name="connsiteX55" fmla="*/ 1498769 w 1655984"/>
                <a:gd name="connsiteY55" fmla="*/ 502275 h 1292439"/>
                <a:gd name="connsiteX56" fmla="*/ 1539604 w 1655984"/>
                <a:gd name="connsiteY56" fmla="*/ 532902 h 1292439"/>
                <a:gd name="connsiteX57" fmla="*/ 1555938 w 1655984"/>
                <a:gd name="connsiteY57" fmla="*/ 614572 h 1292439"/>
                <a:gd name="connsiteX58" fmla="*/ 1519186 w 1655984"/>
                <a:gd name="connsiteY58" fmla="*/ 643157 h 1292439"/>
                <a:gd name="connsiteX59" fmla="*/ 1484476 w 1655984"/>
                <a:gd name="connsiteY59" fmla="*/ 628865 h 1292439"/>
                <a:gd name="connsiteX60" fmla="*/ 1470184 w 1655984"/>
                <a:gd name="connsiteY60" fmla="*/ 573737 h 1292439"/>
                <a:gd name="connsiteX61" fmla="*/ 40946 w 1655984"/>
                <a:gd name="connsiteY61" fmla="*/ 555361 h 1292439"/>
                <a:gd name="connsiteX62" fmla="*/ 69530 w 1655984"/>
                <a:gd name="connsiteY62" fmla="*/ 516568 h 1292439"/>
                <a:gd name="connsiteX63" fmla="*/ 69530 w 1655984"/>
                <a:gd name="connsiteY63" fmla="*/ 516568 h 1292439"/>
                <a:gd name="connsiteX64" fmla="*/ 69530 w 1655984"/>
                <a:gd name="connsiteY64" fmla="*/ 516568 h 1292439"/>
                <a:gd name="connsiteX65" fmla="*/ 143034 w 1655984"/>
                <a:gd name="connsiteY65" fmla="*/ 498192 h 1292439"/>
                <a:gd name="connsiteX66" fmla="*/ 143034 w 1655984"/>
                <a:gd name="connsiteY66" fmla="*/ 498192 h 1292439"/>
                <a:gd name="connsiteX67" fmla="*/ 143034 w 1655984"/>
                <a:gd name="connsiteY67" fmla="*/ 498192 h 1292439"/>
                <a:gd name="connsiteX68" fmla="*/ 198162 w 1655984"/>
                <a:gd name="connsiteY68" fmla="*/ 449189 h 1292439"/>
                <a:gd name="connsiteX69" fmla="*/ 279833 w 1655984"/>
                <a:gd name="connsiteY69" fmla="*/ 320558 h 1292439"/>
                <a:gd name="connsiteX70" fmla="*/ 279833 w 1655984"/>
                <a:gd name="connsiteY70" fmla="*/ 320558 h 1292439"/>
                <a:gd name="connsiteX71" fmla="*/ 351294 w 1655984"/>
                <a:gd name="connsiteY71" fmla="*/ 253179 h 1292439"/>
                <a:gd name="connsiteX72" fmla="*/ 353336 w 1655984"/>
                <a:gd name="connsiteY72" fmla="*/ 224595 h 1292439"/>
                <a:gd name="connsiteX73" fmla="*/ 324751 w 1655984"/>
                <a:gd name="connsiteY73" fmla="*/ 222553 h 1292439"/>
                <a:gd name="connsiteX74" fmla="*/ 324751 w 1655984"/>
                <a:gd name="connsiteY74" fmla="*/ 222553 h 1292439"/>
                <a:gd name="connsiteX75" fmla="*/ 312501 w 1655984"/>
                <a:gd name="connsiteY75" fmla="*/ 232762 h 1292439"/>
                <a:gd name="connsiteX76" fmla="*/ 253290 w 1655984"/>
                <a:gd name="connsiteY76" fmla="*/ 63295 h 1292439"/>
                <a:gd name="connsiteX77" fmla="*/ 253290 w 1655984"/>
                <a:gd name="connsiteY77" fmla="*/ 63295 h 1292439"/>
                <a:gd name="connsiteX78" fmla="*/ 253290 w 1655984"/>
                <a:gd name="connsiteY78" fmla="*/ 63295 h 1292439"/>
                <a:gd name="connsiteX79" fmla="*/ 459508 w 1655984"/>
                <a:gd name="connsiteY79" fmla="*/ 161300 h 1292439"/>
                <a:gd name="connsiteX80" fmla="*/ 475842 w 1655984"/>
                <a:gd name="connsiteY80" fmla="*/ 169467 h 1292439"/>
                <a:gd name="connsiteX81" fmla="*/ 492177 w 1655984"/>
                <a:gd name="connsiteY81" fmla="*/ 161300 h 1292439"/>
                <a:gd name="connsiteX82" fmla="*/ 735147 w 1655984"/>
                <a:gd name="connsiteY82" fmla="*/ 104130 h 1292439"/>
                <a:gd name="connsiteX83" fmla="*/ 1312968 w 1655984"/>
                <a:gd name="connsiteY83" fmla="*/ 471649 h 1292439"/>
                <a:gd name="connsiteX84" fmla="*/ 1337469 w 1655984"/>
                <a:gd name="connsiteY84" fmla="*/ 547194 h 1292439"/>
                <a:gd name="connsiteX85" fmla="*/ 1347678 w 1655984"/>
                <a:gd name="connsiteY85" fmla="*/ 637032 h 1292439"/>
                <a:gd name="connsiteX86" fmla="*/ 1165960 w 1655984"/>
                <a:gd name="connsiteY86" fmla="*/ 1002508 h 1292439"/>
                <a:gd name="connsiteX87" fmla="*/ 1074081 w 1655984"/>
                <a:gd name="connsiteY87" fmla="*/ 1076012 h 1292439"/>
                <a:gd name="connsiteX88" fmla="*/ 1069997 w 1655984"/>
                <a:gd name="connsiteY88" fmla="*/ 1104597 h 1292439"/>
                <a:gd name="connsiteX89" fmla="*/ 1086331 w 1655984"/>
                <a:gd name="connsiteY89" fmla="*/ 1112764 h 1292439"/>
                <a:gd name="connsiteX90" fmla="*/ 1098582 w 1655984"/>
                <a:gd name="connsiteY90" fmla="*/ 1108680 h 1292439"/>
                <a:gd name="connsiteX91" fmla="*/ 1114916 w 1655984"/>
                <a:gd name="connsiteY91" fmla="*/ 1096430 h 1292439"/>
                <a:gd name="connsiteX92" fmla="*/ 1088373 w 1655984"/>
                <a:gd name="connsiteY92" fmla="*/ 1251604 h 1292439"/>
                <a:gd name="connsiteX93" fmla="*/ 1088373 w 1655984"/>
                <a:gd name="connsiteY93" fmla="*/ 1253646 h 1292439"/>
                <a:gd name="connsiteX94" fmla="*/ 1088373 w 1655984"/>
                <a:gd name="connsiteY94" fmla="*/ 1253646 h 1292439"/>
                <a:gd name="connsiteX95" fmla="*/ 953616 w 1655984"/>
                <a:gd name="connsiteY95" fmla="*/ 1253646 h 1292439"/>
                <a:gd name="connsiteX96" fmla="*/ 953616 w 1655984"/>
                <a:gd name="connsiteY96" fmla="*/ 1251604 h 1292439"/>
                <a:gd name="connsiteX97" fmla="*/ 941366 w 1655984"/>
                <a:gd name="connsiteY97" fmla="*/ 1182184 h 1292439"/>
                <a:gd name="connsiteX98" fmla="*/ 933199 w 1655984"/>
                <a:gd name="connsiteY98" fmla="*/ 1137265 h 1292439"/>
                <a:gd name="connsiteX99" fmla="*/ 890321 w 1655984"/>
                <a:gd name="connsiteY99" fmla="*/ 1149516 h 1292439"/>
                <a:gd name="connsiteX100" fmla="*/ 735147 w 1655984"/>
                <a:gd name="connsiteY100" fmla="*/ 1169934 h 1292439"/>
                <a:gd name="connsiteX101" fmla="*/ 643267 w 1655984"/>
                <a:gd name="connsiteY101" fmla="*/ 1161767 h 1292439"/>
                <a:gd name="connsiteX102" fmla="*/ 512594 w 1655984"/>
                <a:gd name="connsiteY102" fmla="*/ 1122973 h 1292439"/>
                <a:gd name="connsiteX103" fmla="*/ 486051 w 1655984"/>
                <a:gd name="connsiteY103" fmla="*/ 1133182 h 1292439"/>
                <a:gd name="connsiteX104" fmla="*/ 496260 w 1655984"/>
                <a:gd name="connsiteY104" fmla="*/ 1159725 h 1292439"/>
                <a:gd name="connsiteX105" fmla="*/ 547304 w 1655984"/>
                <a:gd name="connsiteY105" fmla="*/ 1178101 h 1292439"/>
                <a:gd name="connsiteX106" fmla="*/ 549346 w 1655984"/>
                <a:gd name="connsiteY106" fmla="*/ 1186268 h 1292439"/>
                <a:gd name="connsiteX107" fmla="*/ 539137 w 1655984"/>
                <a:gd name="connsiteY107" fmla="*/ 1249563 h 1292439"/>
                <a:gd name="connsiteX108" fmla="*/ 539137 w 1655984"/>
                <a:gd name="connsiteY108" fmla="*/ 1251604 h 1292439"/>
                <a:gd name="connsiteX109" fmla="*/ 539137 w 1655984"/>
                <a:gd name="connsiteY109" fmla="*/ 1251604 h 1292439"/>
                <a:gd name="connsiteX110" fmla="*/ 404380 w 1655984"/>
                <a:gd name="connsiteY110" fmla="*/ 1251604 h 1292439"/>
                <a:gd name="connsiteX111" fmla="*/ 404380 w 1655984"/>
                <a:gd name="connsiteY111" fmla="*/ 1249563 h 1292439"/>
                <a:gd name="connsiteX112" fmla="*/ 373754 w 1655984"/>
                <a:gd name="connsiteY112" fmla="*/ 1063762 h 1292439"/>
                <a:gd name="connsiteX113" fmla="*/ 373754 w 1655984"/>
                <a:gd name="connsiteY113" fmla="*/ 1063762 h 1292439"/>
                <a:gd name="connsiteX114" fmla="*/ 373754 w 1655984"/>
                <a:gd name="connsiteY114" fmla="*/ 1063762 h 1292439"/>
                <a:gd name="connsiteX115" fmla="*/ 349253 w 1655984"/>
                <a:gd name="connsiteY115" fmla="*/ 1018843 h 1292439"/>
                <a:gd name="connsiteX116" fmla="*/ 349253 w 1655984"/>
                <a:gd name="connsiteY116" fmla="*/ 1018843 h 1292439"/>
                <a:gd name="connsiteX117" fmla="*/ 349253 w 1655984"/>
                <a:gd name="connsiteY117" fmla="*/ 1018843 h 1292439"/>
                <a:gd name="connsiteX118" fmla="*/ 206329 w 1655984"/>
                <a:gd name="connsiteY118" fmla="*/ 822833 h 1292439"/>
                <a:gd name="connsiteX119" fmla="*/ 206329 w 1655984"/>
                <a:gd name="connsiteY119" fmla="*/ 822833 h 1292439"/>
                <a:gd name="connsiteX120" fmla="*/ 206329 w 1655984"/>
                <a:gd name="connsiteY120" fmla="*/ 822833 h 1292439"/>
                <a:gd name="connsiteX121" fmla="*/ 153243 w 1655984"/>
                <a:gd name="connsiteY121" fmla="*/ 777914 h 1292439"/>
                <a:gd name="connsiteX122" fmla="*/ 151201 w 1655984"/>
                <a:gd name="connsiteY122" fmla="*/ 777914 h 1292439"/>
                <a:gd name="connsiteX123" fmla="*/ 149159 w 1655984"/>
                <a:gd name="connsiteY123" fmla="*/ 777914 h 1292439"/>
                <a:gd name="connsiteX124" fmla="*/ 73614 w 1655984"/>
                <a:gd name="connsiteY124" fmla="*/ 759538 h 1292439"/>
                <a:gd name="connsiteX125" fmla="*/ 42987 w 1655984"/>
                <a:gd name="connsiteY125" fmla="*/ 718703 h 1292439"/>
                <a:gd name="connsiteX126" fmla="*/ 42987 w 1655984"/>
                <a:gd name="connsiteY126" fmla="*/ 555361 h 129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655984" h="1292439">
                  <a:moveTo>
                    <a:pt x="61363" y="794248"/>
                  </a:moveTo>
                  <a:lnTo>
                    <a:pt x="136909" y="812624"/>
                  </a:lnTo>
                  <a:cubicBezTo>
                    <a:pt x="149159" y="816708"/>
                    <a:pt x="159368" y="824875"/>
                    <a:pt x="165494" y="837125"/>
                  </a:cubicBezTo>
                  <a:cubicBezTo>
                    <a:pt x="200204" y="916754"/>
                    <a:pt x="253290" y="988216"/>
                    <a:pt x="318626" y="1047427"/>
                  </a:cubicBezTo>
                  <a:cubicBezTo>
                    <a:pt x="324751" y="1053553"/>
                    <a:pt x="330877" y="1061720"/>
                    <a:pt x="332919" y="1071929"/>
                  </a:cubicBezTo>
                  <a:lnTo>
                    <a:pt x="363545" y="1257730"/>
                  </a:lnTo>
                  <a:cubicBezTo>
                    <a:pt x="367629" y="1278147"/>
                    <a:pt x="383963" y="1292440"/>
                    <a:pt x="404380" y="1292440"/>
                  </a:cubicBezTo>
                  <a:lnTo>
                    <a:pt x="539137" y="1292440"/>
                  </a:lnTo>
                  <a:cubicBezTo>
                    <a:pt x="559555" y="1292440"/>
                    <a:pt x="575889" y="1278147"/>
                    <a:pt x="579973" y="1257730"/>
                  </a:cubicBezTo>
                  <a:lnTo>
                    <a:pt x="590181" y="1192393"/>
                  </a:lnTo>
                  <a:cubicBezTo>
                    <a:pt x="606516" y="1196477"/>
                    <a:pt x="622850" y="1200560"/>
                    <a:pt x="639184" y="1202602"/>
                  </a:cubicBezTo>
                  <a:lnTo>
                    <a:pt x="655518" y="1204644"/>
                  </a:lnTo>
                  <a:cubicBezTo>
                    <a:pt x="682061" y="1208727"/>
                    <a:pt x="710646" y="1210769"/>
                    <a:pt x="737189" y="1210769"/>
                  </a:cubicBezTo>
                  <a:cubicBezTo>
                    <a:pt x="792317" y="1210769"/>
                    <a:pt x="849486" y="1202602"/>
                    <a:pt x="902572" y="1188309"/>
                  </a:cubicBezTo>
                  <a:lnTo>
                    <a:pt x="914823" y="1257730"/>
                  </a:lnTo>
                  <a:cubicBezTo>
                    <a:pt x="918906" y="1278147"/>
                    <a:pt x="935240" y="1292440"/>
                    <a:pt x="955658" y="1292440"/>
                  </a:cubicBezTo>
                  <a:lnTo>
                    <a:pt x="1090415" y="1292440"/>
                  </a:lnTo>
                  <a:cubicBezTo>
                    <a:pt x="1110833" y="1292440"/>
                    <a:pt x="1127167" y="1278147"/>
                    <a:pt x="1131250" y="1257730"/>
                  </a:cubicBezTo>
                  <a:lnTo>
                    <a:pt x="1161877" y="1071929"/>
                  </a:lnTo>
                  <a:cubicBezTo>
                    <a:pt x="1163918" y="1061720"/>
                    <a:pt x="1168002" y="1053553"/>
                    <a:pt x="1176169" y="1047427"/>
                  </a:cubicBezTo>
                  <a:cubicBezTo>
                    <a:pt x="1182294" y="1041302"/>
                    <a:pt x="1188420" y="1035177"/>
                    <a:pt x="1194545" y="1031093"/>
                  </a:cubicBezTo>
                  <a:lnTo>
                    <a:pt x="1212921" y="1014759"/>
                  </a:lnTo>
                  <a:cubicBezTo>
                    <a:pt x="1317051" y="910629"/>
                    <a:pt x="1388513" y="779956"/>
                    <a:pt x="1388513" y="634990"/>
                  </a:cubicBezTo>
                  <a:cubicBezTo>
                    <a:pt x="1388513" y="600280"/>
                    <a:pt x="1384430" y="567612"/>
                    <a:pt x="1376262" y="534943"/>
                  </a:cubicBezTo>
                  <a:lnTo>
                    <a:pt x="1368095" y="508400"/>
                  </a:lnTo>
                  <a:cubicBezTo>
                    <a:pt x="1396680" y="498192"/>
                    <a:pt x="1425265" y="492066"/>
                    <a:pt x="1455891" y="492066"/>
                  </a:cubicBezTo>
                  <a:cubicBezTo>
                    <a:pt x="1441599" y="516568"/>
                    <a:pt x="1431390" y="543111"/>
                    <a:pt x="1429348" y="569654"/>
                  </a:cubicBezTo>
                  <a:cubicBezTo>
                    <a:pt x="1425265" y="602322"/>
                    <a:pt x="1435474" y="632948"/>
                    <a:pt x="1453850" y="657450"/>
                  </a:cubicBezTo>
                  <a:cubicBezTo>
                    <a:pt x="1470184" y="675825"/>
                    <a:pt x="1494685" y="686034"/>
                    <a:pt x="1519186" y="683993"/>
                  </a:cubicBezTo>
                  <a:cubicBezTo>
                    <a:pt x="1551855" y="681951"/>
                    <a:pt x="1582481" y="661533"/>
                    <a:pt x="1592690" y="628865"/>
                  </a:cubicBezTo>
                  <a:cubicBezTo>
                    <a:pt x="1611066" y="585988"/>
                    <a:pt x="1600857" y="536985"/>
                    <a:pt x="1568189" y="502275"/>
                  </a:cubicBezTo>
                  <a:cubicBezTo>
                    <a:pt x="1557980" y="492066"/>
                    <a:pt x="1547771" y="481857"/>
                    <a:pt x="1535520" y="475732"/>
                  </a:cubicBezTo>
                  <a:cubicBezTo>
                    <a:pt x="1566147" y="465523"/>
                    <a:pt x="1600857" y="461440"/>
                    <a:pt x="1633525" y="465523"/>
                  </a:cubicBezTo>
                  <a:cubicBezTo>
                    <a:pt x="1645776" y="465523"/>
                    <a:pt x="1653943" y="457356"/>
                    <a:pt x="1655985" y="447147"/>
                  </a:cubicBezTo>
                  <a:cubicBezTo>
                    <a:pt x="1655985" y="434897"/>
                    <a:pt x="1647818" y="426730"/>
                    <a:pt x="1637609" y="424688"/>
                  </a:cubicBezTo>
                  <a:lnTo>
                    <a:pt x="1637609" y="424688"/>
                  </a:lnTo>
                  <a:cubicBezTo>
                    <a:pt x="1568189" y="420604"/>
                    <a:pt x="1521228" y="432855"/>
                    <a:pt x="1490601" y="455314"/>
                  </a:cubicBezTo>
                  <a:cubicBezTo>
                    <a:pt x="1445683" y="445106"/>
                    <a:pt x="1398722" y="449189"/>
                    <a:pt x="1355845" y="467565"/>
                  </a:cubicBezTo>
                  <a:lnTo>
                    <a:pt x="1351761" y="455314"/>
                  </a:lnTo>
                  <a:cubicBezTo>
                    <a:pt x="1255798" y="228678"/>
                    <a:pt x="988326" y="63295"/>
                    <a:pt x="735147" y="63295"/>
                  </a:cubicBezTo>
                  <a:cubicBezTo>
                    <a:pt x="647351" y="63295"/>
                    <a:pt x="559555" y="83713"/>
                    <a:pt x="479926" y="120464"/>
                  </a:cubicBezTo>
                  <a:lnTo>
                    <a:pt x="228788" y="2042"/>
                  </a:lnTo>
                  <a:cubicBezTo>
                    <a:pt x="226747" y="0"/>
                    <a:pt x="222663" y="0"/>
                    <a:pt x="220621" y="0"/>
                  </a:cubicBezTo>
                  <a:cubicBezTo>
                    <a:pt x="208371" y="0"/>
                    <a:pt x="200204" y="8167"/>
                    <a:pt x="200204" y="20418"/>
                  </a:cubicBezTo>
                  <a:cubicBezTo>
                    <a:pt x="200204" y="22459"/>
                    <a:pt x="200204" y="24501"/>
                    <a:pt x="200204" y="26543"/>
                  </a:cubicBezTo>
                  <a:lnTo>
                    <a:pt x="281874" y="257263"/>
                  </a:lnTo>
                  <a:cubicBezTo>
                    <a:pt x="275749" y="263388"/>
                    <a:pt x="269624" y="271555"/>
                    <a:pt x="261457" y="279722"/>
                  </a:cubicBezTo>
                  <a:cubicBezTo>
                    <a:pt x="261457" y="279722"/>
                    <a:pt x="259415" y="281764"/>
                    <a:pt x="259415" y="281764"/>
                  </a:cubicBezTo>
                  <a:cubicBezTo>
                    <a:pt x="220621" y="326683"/>
                    <a:pt x="187953" y="377727"/>
                    <a:pt x="163452" y="432855"/>
                  </a:cubicBezTo>
                  <a:cubicBezTo>
                    <a:pt x="159368" y="445106"/>
                    <a:pt x="147118" y="455314"/>
                    <a:pt x="134867" y="457356"/>
                  </a:cubicBezTo>
                  <a:lnTo>
                    <a:pt x="61363" y="475732"/>
                  </a:lnTo>
                  <a:cubicBezTo>
                    <a:pt x="24611" y="483899"/>
                    <a:pt x="-1932" y="518609"/>
                    <a:pt x="110" y="555361"/>
                  </a:cubicBezTo>
                  <a:lnTo>
                    <a:pt x="110" y="714619"/>
                  </a:lnTo>
                  <a:cubicBezTo>
                    <a:pt x="110" y="751371"/>
                    <a:pt x="24611" y="784039"/>
                    <a:pt x="61363" y="794248"/>
                  </a:cubicBezTo>
                  <a:close/>
                  <a:moveTo>
                    <a:pt x="1470184" y="573737"/>
                  </a:moveTo>
                  <a:cubicBezTo>
                    <a:pt x="1472226" y="547194"/>
                    <a:pt x="1482434" y="522693"/>
                    <a:pt x="1498769" y="502275"/>
                  </a:cubicBezTo>
                  <a:cubicBezTo>
                    <a:pt x="1515103" y="510442"/>
                    <a:pt x="1529395" y="520651"/>
                    <a:pt x="1539604" y="532902"/>
                  </a:cubicBezTo>
                  <a:cubicBezTo>
                    <a:pt x="1560022" y="553319"/>
                    <a:pt x="1568189" y="585988"/>
                    <a:pt x="1555938" y="614572"/>
                  </a:cubicBezTo>
                  <a:cubicBezTo>
                    <a:pt x="1551855" y="630907"/>
                    <a:pt x="1535520" y="643157"/>
                    <a:pt x="1519186" y="643157"/>
                  </a:cubicBezTo>
                  <a:cubicBezTo>
                    <a:pt x="1506936" y="643157"/>
                    <a:pt x="1492643" y="639074"/>
                    <a:pt x="1484476" y="628865"/>
                  </a:cubicBezTo>
                  <a:cubicBezTo>
                    <a:pt x="1472226" y="614572"/>
                    <a:pt x="1468142" y="594155"/>
                    <a:pt x="1470184" y="573737"/>
                  </a:cubicBezTo>
                  <a:close/>
                  <a:moveTo>
                    <a:pt x="40946" y="555361"/>
                  </a:moveTo>
                  <a:cubicBezTo>
                    <a:pt x="38904" y="536985"/>
                    <a:pt x="53196" y="520651"/>
                    <a:pt x="69530" y="516568"/>
                  </a:cubicBezTo>
                  <a:lnTo>
                    <a:pt x="69530" y="516568"/>
                  </a:lnTo>
                  <a:lnTo>
                    <a:pt x="69530" y="516568"/>
                  </a:lnTo>
                  <a:lnTo>
                    <a:pt x="143034" y="498192"/>
                  </a:lnTo>
                  <a:lnTo>
                    <a:pt x="143034" y="498192"/>
                  </a:lnTo>
                  <a:lnTo>
                    <a:pt x="143034" y="498192"/>
                  </a:lnTo>
                  <a:cubicBezTo>
                    <a:pt x="167535" y="492066"/>
                    <a:pt x="189995" y="473690"/>
                    <a:pt x="198162" y="449189"/>
                  </a:cubicBezTo>
                  <a:cubicBezTo>
                    <a:pt x="218580" y="402228"/>
                    <a:pt x="247164" y="359351"/>
                    <a:pt x="279833" y="320558"/>
                  </a:cubicBezTo>
                  <a:lnTo>
                    <a:pt x="279833" y="320558"/>
                  </a:lnTo>
                  <a:cubicBezTo>
                    <a:pt x="302292" y="296056"/>
                    <a:pt x="324751" y="273597"/>
                    <a:pt x="351294" y="253179"/>
                  </a:cubicBezTo>
                  <a:cubicBezTo>
                    <a:pt x="359462" y="247054"/>
                    <a:pt x="361503" y="232762"/>
                    <a:pt x="353336" y="224595"/>
                  </a:cubicBezTo>
                  <a:cubicBezTo>
                    <a:pt x="347211" y="216428"/>
                    <a:pt x="332919" y="214386"/>
                    <a:pt x="324751" y="222553"/>
                  </a:cubicBezTo>
                  <a:lnTo>
                    <a:pt x="324751" y="222553"/>
                  </a:lnTo>
                  <a:cubicBezTo>
                    <a:pt x="324751" y="222553"/>
                    <a:pt x="318626" y="226636"/>
                    <a:pt x="312501" y="232762"/>
                  </a:cubicBezTo>
                  <a:lnTo>
                    <a:pt x="253290" y="63295"/>
                  </a:lnTo>
                  <a:cubicBezTo>
                    <a:pt x="253290" y="63295"/>
                    <a:pt x="253290" y="63295"/>
                    <a:pt x="253290" y="63295"/>
                  </a:cubicBezTo>
                  <a:cubicBezTo>
                    <a:pt x="253290" y="63295"/>
                    <a:pt x="253290" y="63295"/>
                    <a:pt x="253290" y="63295"/>
                  </a:cubicBezTo>
                  <a:lnTo>
                    <a:pt x="459508" y="161300"/>
                  </a:lnTo>
                  <a:lnTo>
                    <a:pt x="475842" y="169467"/>
                  </a:lnTo>
                  <a:lnTo>
                    <a:pt x="492177" y="161300"/>
                  </a:lnTo>
                  <a:cubicBezTo>
                    <a:pt x="571806" y="122506"/>
                    <a:pt x="653476" y="104130"/>
                    <a:pt x="735147" y="104130"/>
                  </a:cubicBezTo>
                  <a:cubicBezTo>
                    <a:pt x="976076" y="104130"/>
                    <a:pt x="1225172" y="261346"/>
                    <a:pt x="1312968" y="471649"/>
                  </a:cubicBezTo>
                  <a:lnTo>
                    <a:pt x="1337469" y="547194"/>
                  </a:lnTo>
                  <a:cubicBezTo>
                    <a:pt x="1345636" y="575779"/>
                    <a:pt x="1347678" y="606405"/>
                    <a:pt x="1347678" y="637032"/>
                  </a:cubicBezTo>
                  <a:cubicBezTo>
                    <a:pt x="1347678" y="765663"/>
                    <a:pt x="1284383" y="894295"/>
                    <a:pt x="1165960" y="1002508"/>
                  </a:cubicBezTo>
                  <a:cubicBezTo>
                    <a:pt x="1127167" y="1037219"/>
                    <a:pt x="1076122" y="1076012"/>
                    <a:pt x="1074081" y="1076012"/>
                  </a:cubicBezTo>
                  <a:cubicBezTo>
                    <a:pt x="1065914" y="1082138"/>
                    <a:pt x="1063872" y="1096430"/>
                    <a:pt x="1069997" y="1104597"/>
                  </a:cubicBezTo>
                  <a:cubicBezTo>
                    <a:pt x="1074081" y="1108680"/>
                    <a:pt x="1080206" y="1112764"/>
                    <a:pt x="1086331" y="1112764"/>
                  </a:cubicBezTo>
                  <a:cubicBezTo>
                    <a:pt x="1090415" y="1112764"/>
                    <a:pt x="1094498" y="1110722"/>
                    <a:pt x="1098582" y="1108680"/>
                  </a:cubicBezTo>
                  <a:cubicBezTo>
                    <a:pt x="1098582" y="1108680"/>
                    <a:pt x="1104707" y="1102555"/>
                    <a:pt x="1114916" y="1096430"/>
                  </a:cubicBezTo>
                  <a:lnTo>
                    <a:pt x="1088373" y="1251604"/>
                  </a:lnTo>
                  <a:cubicBezTo>
                    <a:pt x="1088373" y="1251604"/>
                    <a:pt x="1088373" y="1253646"/>
                    <a:pt x="1088373" y="1253646"/>
                  </a:cubicBezTo>
                  <a:lnTo>
                    <a:pt x="1088373" y="1253646"/>
                  </a:lnTo>
                  <a:lnTo>
                    <a:pt x="953616" y="1253646"/>
                  </a:lnTo>
                  <a:cubicBezTo>
                    <a:pt x="953616" y="1253646"/>
                    <a:pt x="953616" y="1253646"/>
                    <a:pt x="953616" y="1251604"/>
                  </a:cubicBezTo>
                  <a:lnTo>
                    <a:pt x="941366" y="1182184"/>
                  </a:lnTo>
                  <a:lnTo>
                    <a:pt x="933199" y="1137265"/>
                  </a:lnTo>
                  <a:lnTo>
                    <a:pt x="890321" y="1149516"/>
                  </a:lnTo>
                  <a:cubicBezTo>
                    <a:pt x="839277" y="1163808"/>
                    <a:pt x="788233" y="1169934"/>
                    <a:pt x="735147" y="1169934"/>
                  </a:cubicBezTo>
                  <a:cubicBezTo>
                    <a:pt x="704520" y="1169934"/>
                    <a:pt x="673894" y="1167892"/>
                    <a:pt x="643267" y="1161767"/>
                  </a:cubicBezTo>
                  <a:cubicBezTo>
                    <a:pt x="598348" y="1153599"/>
                    <a:pt x="555471" y="1139307"/>
                    <a:pt x="512594" y="1122973"/>
                  </a:cubicBezTo>
                  <a:cubicBezTo>
                    <a:pt x="502385" y="1118889"/>
                    <a:pt x="490135" y="1122973"/>
                    <a:pt x="486051" y="1133182"/>
                  </a:cubicBezTo>
                  <a:cubicBezTo>
                    <a:pt x="481968" y="1143391"/>
                    <a:pt x="486051" y="1155641"/>
                    <a:pt x="496260" y="1159725"/>
                  </a:cubicBezTo>
                  <a:cubicBezTo>
                    <a:pt x="508511" y="1165850"/>
                    <a:pt x="526887" y="1171975"/>
                    <a:pt x="547304" y="1178101"/>
                  </a:cubicBezTo>
                  <a:lnTo>
                    <a:pt x="549346" y="1186268"/>
                  </a:lnTo>
                  <a:lnTo>
                    <a:pt x="539137" y="1249563"/>
                  </a:lnTo>
                  <a:cubicBezTo>
                    <a:pt x="539137" y="1251604"/>
                    <a:pt x="539137" y="1251604"/>
                    <a:pt x="539137" y="1251604"/>
                  </a:cubicBezTo>
                  <a:lnTo>
                    <a:pt x="539137" y="1251604"/>
                  </a:lnTo>
                  <a:lnTo>
                    <a:pt x="404380" y="1251604"/>
                  </a:lnTo>
                  <a:cubicBezTo>
                    <a:pt x="404380" y="1251604"/>
                    <a:pt x="404380" y="1249563"/>
                    <a:pt x="404380" y="1249563"/>
                  </a:cubicBezTo>
                  <a:lnTo>
                    <a:pt x="373754" y="1063762"/>
                  </a:lnTo>
                  <a:lnTo>
                    <a:pt x="373754" y="1063762"/>
                  </a:lnTo>
                  <a:lnTo>
                    <a:pt x="373754" y="1063762"/>
                  </a:lnTo>
                  <a:cubicBezTo>
                    <a:pt x="369670" y="1047427"/>
                    <a:pt x="361503" y="1031093"/>
                    <a:pt x="349253" y="1018843"/>
                  </a:cubicBezTo>
                  <a:lnTo>
                    <a:pt x="349253" y="1018843"/>
                  </a:lnTo>
                  <a:lnTo>
                    <a:pt x="349253" y="1018843"/>
                  </a:lnTo>
                  <a:cubicBezTo>
                    <a:pt x="288000" y="963715"/>
                    <a:pt x="238997" y="896337"/>
                    <a:pt x="206329" y="822833"/>
                  </a:cubicBezTo>
                  <a:lnTo>
                    <a:pt x="206329" y="822833"/>
                  </a:lnTo>
                  <a:lnTo>
                    <a:pt x="206329" y="822833"/>
                  </a:lnTo>
                  <a:cubicBezTo>
                    <a:pt x="196120" y="802415"/>
                    <a:pt x="177744" y="786081"/>
                    <a:pt x="153243" y="777914"/>
                  </a:cubicBezTo>
                  <a:lnTo>
                    <a:pt x="151201" y="777914"/>
                  </a:lnTo>
                  <a:lnTo>
                    <a:pt x="149159" y="777914"/>
                  </a:lnTo>
                  <a:lnTo>
                    <a:pt x="73614" y="759538"/>
                  </a:lnTo>
                  <a:cubicBezTo>
                    <a:pt x="55238" y="755455"/>
                    <a:pt x="42987" y="739120"/>
                    <a:pt x="42987" y="718703"/>
                  </a:cubicBezTo>
                  <a:lnTo>
                    <a:pt x="42987" y="555361"/>
                  </a:lnTo>
                  <a:close/>
                </a:path>
              </a:pathLst>
            </a:custGeom>
            <a:solidFill>
              <a:srgbClr val="000000"/>
            </a:solidFill>
            <a:ln w="19050" cap="flat">
              <a:solidFill>
                <a:schemeClr val="tx1"/>
              </a:solidFill>
              <a:prstDash val="solid"/>
              <a:miter/>
            </a:ln>
          </p:spPr>
          <p:txBody>
            <a:bodyPr rtlCol="0" anchor="ctr"/>
            <a:lstStyle/>
            <a:p>
              <a:endParaRPr lang="en-GB" dirty="0"/>
            </a:p>
          </p:txBody>
        </p:sp>
        <p:sp>
          <p:nvSpPr>
            <p:cNvPr id="15" name="Freeform: Shape 14">
              <a:extLst>
                <a:ext uri="{FF2B5EF4-FFF2-40B4-BE49-F238E27FC236}">
                  <a16:creationId xmlns:a16="http://schemas.microsoft.com/office/drawing/2014/main" id="{D03A7D91-039C-424F-B73D-160577AFF115}"/>
                </a:ext>
              </a:extLst>
            </p:cNvPr>
            <p:cNvSpPr/>
            <p:nvPr/>
          </p:nvSpPr>
          <p:spPr>
            <a:xfrm>
              <a:off x="3376901" y="919274"/>
              <a:ext cx="415076" cy="93444"/>
            </a:xfrm>
            <a:custGeom>
              <a:avLst/>
              <a:gdLst>
                <a:gd name="connsiteX0" fmla="*/ 27617 w 415076"/>
                <a:gd name="connsiteY0" fmla="*/ 53086 h 93444"/>
                <a:gd name="connsiteX1" fmla="*/ 148081 w 415076"/>
                <a:gd name="connsiteY1" fmla="*/ 38794 h 93444"/>
                <a:gd name="connsiteX2" fmla="*/ 386968 w 415076"/>
                <a:gd name="connsiteY2" fmla="*/ 91880 h 93444"/>
                <a:gd name="connsiteX3" fmla="*/ 413511 w 415076"/>
                <a:gd name="connsiteY3" fmla="*/ 81671 h 93444"/>
                <a:gd name="connsiteX4" fmla="*/ 403302 w 415076"/>
                <a:gd name="connsiteY4" fmla="*/ 55128 h 93444"/>
                <a:gd name="connsiteX5" fmla="*/ 403302 w 415076"/>
                <a:gd name="connsiteY5" fmla="*/ 55128 h 93444"/>
                <a:gd name="connsiteX6" fmla="*/ 148081 w 415076"/>
                <a:gd name="connsiteY6" fmla="*/ 0 h 93444"/>
                <a:gd name="connsiteX7" fmla="*/ 15366 w 415076"/>
                <a:gd name="connsiteY7" fmla="*/ 16334 h 93444"/>
                <a:gd name="connsiteX8" fmla="*/ 1074 w 415076"/>
                <a:gd name="connsiteY8" fmla="*/ 40835 h 93444"/>
                <a:gd name="connsiteX9" fmla="*/ 25575 w 415076"/>
                <a:gd name="connsiteY9" fmla="*/ 55128 h 93444"/>
                <a:gd name="connsiteX10" fmla="*/ 25575 w 415076"/>
                <a:gd name="connsiteY10" fmla="*/ 55128 h 93444"/>
                <a:gd name="connsiteX11" fmla="*/ 27617 w 415076"/>
                <a:gd name="connsiteY11" fmla="*/ 53086 h 9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5076" h="93444">
                  <a:moveTo>
                    <a:pt x="27617" y="53086"/>
                  </a:moveTo>
                  <a:cubicBezTo>
                    <a:pt x="66411" y="42877"/>
                    <a:pt x="107246" y="38794"/>
                    <a:pt x="148081" y="38794"/>
                  </a:cubicBezTo>
                  <a:cubicBezTo>
                    <a:pt x="229752" y="40835"/>
                    <a:pt x="311423" y="57170"/>
                    <a:pt x="386968" y="91880"/>
                  </a:cubicBezTo>
                  <a:cubicBezTo>
                    <a:pt x="397177" y="95963"/>
                    <a:pt x="409428" y="91880"/>
                    <a:pt x="413511" y="81671"/>
                  </a:cubicBezTo>
                  <a:cubicBezTo>
                    <a:pt x="417595" y="71462"/>
                    <a:pt x="413511" y="59211"/>
                    <a:pt x="403302" y="55128"/>
                  </a:cubicBezTo>
                  <a:lnTo>
                    <a:pt x="403302" y="55128"/>
                  </a:lnTo>
                  <a:cubicBezTo>
                    <a:pt x="323673" y="18376"/>
                    <a:pt x="235877" y="0"/>
                    <a:pt x="148081" y="0"/>
                  </a:cubicBezTo>
                  <a:cubicBezTo>
                    <a:pt x="103162" y="0"/>
                    <a:pt x="58243" y="6125"/>
                    <a:pt x="15366" y="16334"/>
                  </a:cubicBezTo>
                  <a:cubicBezTo>
                    <a:pt x="5157" y="18376"/>
                    <a:pt x="-3010" y="30627"/>
                    <a:pt x="1074" y="40835"/>
                  </a:cubicBezTo>
                  <a:cubicBezTo>
                    <a:pt x="5157" y="51044"/>
                    <a:pt x="15366" y="59211"/>
                    <a:pt x="25575" y="55128"/>
                  </a:cubicBezTo>
                  <a:lnTo>
                    <a:pt x="25575" y="55128"/>
                  </a:lnTo>
                  <a:cubicBezTo>
                    <a:pt x="25575" y="53086"/>
                    <a:pt x="25575" y="53086"/>
                    <a:pt x="27617" y="53086"/>
                  </a:cubicBezTo>
                  <a:close/>
                </a:path>
              </a:pathLst>
            </a:custGeom>
            <a:solidFill>
              <a:schemeClr val="accent1"/>
            </a:solidFill>
            <a:ln w="19050" cap="flat">
              <a:solidFill>
                <a:schemeClr val="accent1"/>
              </a:solidFill>
              <a:prstDash val="solid"/>
              <a:miter/>
            </a:ln>
          </p:spPr>
          <p:txBody>
            <a:bodyPr rtlCol="0" anchor="ctr"/>
            <a:lstStyle/>
            <a:p>
              <a:endParaRPr lang="en-GB" dirty="0"/>
            </a:p>
          </p:txBody>
        </p:sp>
      </p:grpSp>
      <p:sp>
        <p:nvSpPr>
          <p:cNvPr id="12" name="TextBox 11">
            <a:extLst>
              <a:ext uri="{FF2B5EF4-FFF2-40B4-BE49-F238E27FC236}">
                <a16:creationId xmlns:a16="http://schemas.microsoft.com/office/drawing/2014/main" id="{408C3E49-75AD-41DA-B558-61525E189B28}"/>
              </a:ext>
            </a:extLst>
          </p:cNvPr>
          <p:cNvSpPr txBox="1"/>
          <p:nvPr/>
        </p:nvSpPr>
        <p:spPr>
          <a:xfrm>
            <a:off x="7028718" y="2080657"/>
            <a:ext cx="4658874" cy="2677656"/>
          </a:xfrm>
          <a:prstGeom prst="rect">
            <a:avLst/>
          </a:prstGeom>
          <a:noFill/>
        </p:spPr>
        <p:txBody>
          <a:bodyPr wrap="square" rtlCol="0">
            <a:spAutoFit/>
          </a:bodyPr>
          <a:lstStyle/>
          <a:p>
            <a:r>
              <a:rPr lang="en-GB" sz="3200" b="1" cap="all" dirty="0">
                <a:latin typeface="+mj-lt"/>
              </a:rPr>
              <a:t>campaigns are </a:t>
            </a:r>
            <a:r>
              <a:rPr kumimoji="0" lang="en-GB" sz="4000" b="1" i="0" u="none" strike="noStrike" kern="1200" cap="all" spc="0" normalizeH="0" baseline="0" noProof="0" dirty="0">
                <a:ln>
                  <a:noFill/>
                </a:ln>
                <a:solidFill>
                  <a:srgbClr val="E32019"/>
                </a:solidFill>
                <a:effectLst/>
                <a:uLnTx/>
                <a:uFillTx/>
                <a:latin typeface="Century Gothic"/>
                <a:ea typeface="+mn-ea"/>
                <a:cs typeface="+mn-cs"/>
              </a:rPr>
              <a:t>52</a:t>
            </a:r>
            <a:r>
              <a:rPr kumimoji="0" lang="en-GB" sz="2800" b="1" i="0" u="none" strike="noStrike" kern="1200" cap="all" spc="0" normalizeH="0" baseline="0" noProof="0" dirty="0">
                <a:ln>
                  <a:noFill/>
                </a:ln>
                <a:solidFill>
                  <a:srgbClr val="000000"/>
                </a:solidFill>
                <a:effectLst/>
                <a:uLnTx/>
                <a:uFillTx/>
                <a:latin typeface="Century Gothic"/>
                <a:ea typeface="+mn-ea"/>
                <a:cs typeface="+mn-cs"/>
              </a:rPr>
              <a:t>%</a:t>
            </a:r>
            <a:r>
              <a:rPr lang="en-GB" sz="3200" b="1" cap="all" dirty="0">
                <a:latin typeface="+mj-lt"/>
              </a:rPr>
              <a:t> more likely to report roi benefits when mail is in the mix</a:t>
            </a:r>
            <a:r>
              <a:rPr lang="en-GB" sz="3200" b="1" cap="all" baseline="30000" dirty="0">
                <a:latin typeface="+mj-lt"/>
              </a:rPr>
              <a:t>*</a:t>
            </a:r>
            <a:endParaRPr lang="en-GB" sz="3200" b="1" cap="all" dirty="0">
              <a:latin typeface="+mj-lt"/>
            </a:endParaRPr>
          </a:p>
        </p:txBody>
      </p:sp>
      <p:sp>
        <p:nvSpPr>
          <p:cNvPr id="17" name="Rectangle 16">
            <a:extLst>
              <a:ext uri="{FF2B5EF4-FFF2-40B4-BE49-F238E27FC236}">
                <a16:creationId xmlns:a16="http://schemas.microsoft.com/office/drawing/2014/main" id="{8CDA411D-FB39-4D2E-A2B9-F047E87BF79B}"/>
              </a:ext>
            </a:extLst>
          </p:cNvPr>
          <p:cNvSpPr/>
          <p:nvPr/>
        </p:nvSpPr>
        <p:spPr>
          <a:xfrm>
            <a:off x="8322541" y="6338137"/>
            <a:ext cx="3310523" cy="246221"/>
          </a:xfrm>
          <a:prstGeom prst="rect">
            <a:avLst/>
          </a:prstGeom>
        </p:spPr>
        <p:txBody>
          <a:bodyPr wrap="none">
            <a:spAutoFit/>
          </a:bodyPr>
          <a:lstStyle/>
          <a:p>
            <a:pPr lvl="0" algn="r"/>
            <a:r>
              <a:rPr lang="en-GB" sz="1000" dirty="0"/>
              <a:t>Source: WARC “Driving effectiveness with direct mail” 2021</a:t>
            </a:r>
          </a:p>
        </p:txBody>
      </p:sp>
      <p:sp>
        <p:nvSpPr>
          <p:cNvPr id="18" name="TextBox 17">
            <a:extLst>
              <a:ext uri="{FF2B5EF4-FFF2-40B4-BE49-F238E27FC236}">
                <a16:creationId xmlns:a16="http://schemas.microsoft.com/office/drawing/2014/main" id="{6AAA12F4-0DA0-4DEB-BA05-BCB847B56994}"/>
              </a:ext>
            </a:extLst>
          </p:cNvPr>
          <p:cNvSpPr txBox="1"/>
          <p:nvPr/>
        </p:nvSpPr>
        <p:spPr>
          <a:xfrm>
            <a:off x="7028718" y="4606208"/>
            <a:ext cx="4932034" cy="523220"/>
          </a:xfrm>
          <a:prstGeom prst="rect">
            <a:avLst/>
          </a:prstGeom>
          <a:noFill/>
        </p:spPr>
        <p:txBody>
          <a:bodyPr wrap="square">
            <a:spAutoFit/>
          </a:bodyPr>
          <a:lstStyle/>
          <a:p>
            <a:pPr marL="92075" indent="-92075"/>
            <a:r>
              <a:rPr lang="en-GB" sz="1400" dirty="0"/>
              <a:t>*when comparing campaigns that include direct mail with       average UK campaigns</a:t>
            </a:r>
          </a:p>
        </p:txBody>
      </p:sp>
    </p:spTree>
    <p:extLst>
      <p:ext uri="{BB962C8B-B14F-4D97-AF65-F5344CB8AC3E}">
        <p14:creationId xmlns:p14="http://schemas.microsoft.com/office/powerpoint/2010/main" val="492957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226467-22BA-4F13-B02C-B0BA2847ED07}"/>
              </a:ext>
            </a:extLst>
          </p:cNvPr>
          <p:cNvSpPr>
            <a:spLocks noGrp="1"/>
          </p:cNvSpPr>
          <p:nvPr>
            <p:ph type="sldNum" sz="quarter" idx="15"/>
          </p:nvPr>
        </p:nvSpPr>
        <p:spPr/>
        <p:txBody>
          <a:bodyPr/>
          <a:lstStyle/>
          <a:p>
            <a:fld id="{3787542D-5C6B-4EB3-96EB-9B37C3D5D2F8}" type="slidenum">
              <a:rPr lang="en-GB" smtClean="0"/>
              <a:t>9</a:t>
            </a:fld>
            <a:endParaRPr lang="en-GB" dirty="0"/>
          </a:p>
        </p:txBody>
      </p:sp>
      <p:sp>
        <p:nvSpPr>
          <p:cNvPr id="3" name="Title 2">
            <a:extLst>
              <a:ext uri="{FF2B5EF4-FFF2-40B4-BE49-F238E27FC236}">
                <a16:creationId xmlns:a16="http://schemas.microsoft.com/office/drawing/2014/main" id="{620D1C81-63DB-4DDB-AE14-BD5385B3EFC0}"/>
              </a:ext>
            </a:extLst>
          </p:cNvPr>
          <p:cNvSpPr>
            <a:spLocks noGrp="1"/>
          </p:cNvSpPr>
          <p:nvPr>
            <p:ph type="title"/>
          </p:nvPr>
        </p:nvSpPr>
        <p:spPr/>
        <p:txBody>
          <a:bodyPr/>
          <a:lstStyle/>
          <a:p>
            <a:r>
              <a:rPr lang="en-GB" dirty="0"/>
              <a:t>a performance channel and more</a:t>
            </a:r>
          </a:p>
        </p:txBody>
      </p:sp>
      <p:sp>
        <p:nvSpPr>
          <p:cNvPr id="4" name="Text Placeholder 3">
            <a:extLst>
              <a:ext uri="{FF2B5EF4-FFF2-40B4-BE49-F238E27FC236}">
                <a16:creationId xmlns:a16="http://schemas.microsoft.com/office/drawing/2014/main" id="{A7C3851A-9691-492A-8DFA-223BBB21D54D}"/>
              </a:ext>
            </a:extLst>
          </p:cNvPr>
          <p:cNvSpPr>
            <a:spLocks noGrp="1"/>
          </p:cNvSpPr>
          <p:nvPr>
            <p:ph type="body" sz="quarter" idx="11"/>
          </p:nvPr>
        </p:nvSpPr>
        <p:spPr/>
        <p:txBody>
          <a:bodyPr/>
          <a:lstStyle/>
          <a:p>
            <a:r>
              <a:rPr lang="en-GB" dirty="0"/>
              <a:t>Mail boosts softer brand metrics too </a:t>
            </a:r>
          </a:p>
          <a:p>
            <a:endParaRPr lang="en-GB" dirty="0"/>
          </a:p>
        </p:txBody>
      </p:sp>
      <p:graphicFrame>
        <p:nvGraphicFramePr>
          <p:cNvPr id="8" name="Content Placeholder 7">
            <a:extLst>
              <a:ext uri="{FF2B5EF4-FFF2-40B4-BE49-F238E27FC236}">
                <a16:creationId xmlns:a16="http://schemas.microsoft.com/office/drawing/2014/main" id="{EBAFF2EB-5BEB-4952-AD06-87AC0BB96881}"/>
              </a:ext>
            </a:extLst>
          </p:cNvPr>
          <p:cNvGraphicFramePr>
            <a:graphicFrameLocks noGrp="1"/>
          </p:cNvGraphicFramePr>
          <p:nvPr>
            <p:ph sz="quarter" idx="13"/>
            <p:extLst>
              <p:ext uri="{D42A27DB-BD31-4B8C-83A1-F6EECF244321}">
                <p14:modId xmlns:p14="http://schemas.microsoft.com/office/powerpoint/2010/main" val="3794231831"/>
              </p:ext>
            </p:extLst>
          </p:nvPr>
        </p:nvGraphicFramePr>
        <p:xfrm>
          <a:off x="423862" y="3027481"/>
          <a:ext cx="13921529" cy="3574883"/>
        </p:xfrm>
        <a:graphic>
          <a:graphicData uri="http://schemas.openxmlformats.org/drawingml/2006/chart">
            <c:chart xmlns:c="http://schemas.openxmlformats.org/drawingml/2006/chart" xmlns:r="http://schemas.openxmlformats.org/officeDocument/2006/relationships" r:id="rId2"/>
          </a:graphicData>
        </a:graphic>
      </p:graphicFrame>
      <p:sp>
        <p:nvSpPr>
          <p:cNvPr id="9" name="Content Placeholder 4">
            <a:extLst>
              <a:ext uri="{FF2B5EF4-FFF2-40B4-BE49-F238E27FC236}">
                <a16:creationId xmlns:a16="http://schemas.microsoft.com/office/drawing/2014/main" id="{5AA3FE59-C5F1-403A-A6FB-54AF9CE0007B}"/>
              </a:ext>
            </a:extLst>
          </p:cNvPr>
          <p:cNvSpPr txBox="1">
            <a:spLocks/>
          </p:cNvSpPr>
          <p:nvPr/>
        </p:nvSpPr>
        <p:spPr>
          <a:xfrm>
            <a:off x="424544" y="1624760"/>
            <a:ext cx="11332027" cy="2165183"/>
          </a:xfrm>
          <a:prstGeom prst="rect">
            <a:avLst/>
          </a:prstGeom>
        </p:spPr>
        <p:txBody>
          <a:bodyPr/>
          <a:lstStyle>
            <a:lvl1pPr marL="228600" indent="-228600" algn="l" defTabSz="914400" rtl="0" eaLnBrk="1" latinLnBrk="0" hangingPunct="1">
              <a:lnSpc>
                <a:spcPct val="90000"/>
              </a:lnSpc>
              <a:spcBef>
                <a:spcPts val="1000"/>
              </a:spcBef>
              <a:buClr>
                <a:schemeClr val="accent1"/>
              </a:buClr>
              <a:buSzPct val="100000"/>
              <a:buFont typeface="Wingdings" panose="05000000000000000000" pitchFamily="2" charset="2"/>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100000"/>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100000"/>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100000"/>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100000"/>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300"/>
              </a:spcBef>
            </a:pPr>
            <a:r>
              <a:rPr lang="en-GB" sz="1700" dirty="0">
                <a:latin typeface="Calibri" panose="020F0502020204030204" pitchFamily="34" charset="0"/>
                <a:cs typeface="Calibri" panose="020F0502020204030204" pitchFamily="34" charset="0"/>
              </a:rPr>
              <a:t>There’s an inherent advantage in direct mail given that it always lands in the same place, through people’s letterboxes. This predictability gives the channel an average engagement rate of 95%, according to the latest JICMAIL figures.</a:t>
            </a:r>
            <a:endParaRPr lang="en-GB" sz="1700" dirty="0">
              <a:solidFill>
                <a:srgbClr val="FF0000"/>
              </a:solidFill>
              <a:latin typeface="Calibri" panose="020F0502020204030204" pitchFamily="34" charset="0"/>
              <a:cs typeface="Calibri" panose="020F0502020204030204" pitchFamily="34" charset="0"/>
            </a:endParaRPr>
          </a:p>
          <a:p>
            <a:pPr marL="285750" indent="-285750">
              <a:spcBef>
                <a:spcPts val="300"/>
              </a:spcBef>
            </a:pPr>
            <a:r>
              <a:rPr lang="en-GB" sz="1700" dirty="0">
                <a:latin typeface="Calibri" panose="020F0502020204030204" pitchFamily="34" charset="0"/>
                <a:cs typeface="Calibri" panose="020F0502020204030204" pitchFamily="34" charset="0"/>
              </a:rPr>
              <a:t>Reaching people at home along with high engagement drives softer metrics such as brand health/equity and awareness measures.</a:t>
            </a:r>
          </a:p>
          <a:p>
            <a:pPr marL="285750" indent="-285750">
              <a:spcBef>
                <a:spcPts val="300"/>
              </a:spcBef>
            </a:pPr>
            <a:r>
              <a:rPr lang="en-GB" sz="1700" dirty="0">
                <a:latin typeface="Calibri" panose="020F0502020204030204" pitchFamily="34" charset="0"/>
                <a:cs typeface="Calibri" panose="020F0502020204030204" pitchFamily="34" charset="0"/>
              </a:rPr>
              <a:t>The chart shows brand health / equity effects in nearly 50% of cases where mail is in the mix. The same is true for awareness effects.</a:t>
            </a:r>
            <a:endParaRPr lang="en-GB" sz="1700" dirty="0"/>
          </a:p>
        </p:txBody>
      </p:sp>
      <p:sp>
        <p:nvSpPr>
          <p:cNvPr id="12" name="TextBox 11">
            <a:extLst>
              <a:ext uri="{FF2B5EF4-FFF2-40B4-BE49-F238E27FC236}">
                <a16:creationId xmlns:a16="http://schemas.microsoft.com/office/drawing/2014/main" id="{B283B557-0BFA-4541-AE6F-121C24414061}"/>
              </a:ext>
            </a:extLst>
          </p:cNvPr>
          <p:cNvSpPr txBox="1"/>
          <p:nvPr/>
        </p:nvSpPr>
        <p:spPr>
          <a:xfrm>
            <a:off x="2090282" y="3332854"/>
            <a:ext cx="5628400" cy="584775"/>
          </a:xfrm>
          <a:prstGeom prst="rect">
            <a:avLst/>
          </a:prstGeom>
          <a:noFill/>
        </p:spPr>
        <p:txBody>
          <a:bodyPr wrap="none" rtlCol="0">
            <a:spAutoFit/>
          </a:bodyPr>
          <a:lstStyle/>
          <a:p>
            <a:pPr algn="ctr"/>
            <a:r>
              <a:rPr lang="en-GB" sz="1600" b="1" dirty="0"/>
              <a:t>Soft metrics measured</a:t>
            </a:r>
          </a:p>
          <a:p>
            <a:pPr algn="ctr"/>
            <a:r>
              <a:rPr lang="en-GB" sz="1600" dirty="0">
                <a:cs typeface="Calibri" panose="020F0502020204030204" pitchFamily="34" charset="0"/>
              </a:rPr>
              <a:t>UK cases that used direct mail in the mix, 2016 </a:t>
            </a:r>
            <a:r>
              <a:rPr lang="mr-IN" sz="1600" dirty="0"/>
              <a:t>–</a:t>
            </a:r>
            <a:r>
              <a:rPr lang="en-GB" sz="1600" dirty="0">
                <a:cs typeface="Calibri" panose="020F0502020204030204" pitchFamily="34" charset="0"/>
              </a:rPr>
              <a:t> 2020, % of cases</a:t>
            </a:r>
          </a:p>
        </p:txBody>
      </p:sp>
      <p:sp>
        <p:nvSpPr>
          <p:cNvPr id="10" name="Rectangle 9">
            <a:extLst>
              <a:ext uri="{FF2B5EF4-FFF2-40B4-BE49-F238E27FC236}">
                <a16:creationId xmlns:a16="http://schemas.microsoft.com/office/drawing/2014/main" id="{7B0D6C97-7142-4CB7-91C9-6BA0CE506EBC}"/>
              </a:ext>
            </a:extLst>
          </p:cNvPr>
          <p:cNvSpPr/>
          <p:nvPr/>
        </p:nvSpPr>
        <p:spPr>
          <a:xfrm>
            <a:off x="230728" y="6641090"/>
            <a:ext cx="3310523" cy="246221"/>
          </a:xfrm>
          <a:prstGeom prst="rect">
            <a:avLst/>
          </a:prstGeom>
        </p:spPr>
        <p:txBody>
          <a:bodyPr wrap="none">
            <a:spAutoFit/>
          </a:bodyPr>
          <a:lstStyle/>
          <a:p>
            <a:pPr lvl="0" algn="r"/>
            <a:r>
              <a:rPr lang="en-GB" sz="1000" dirty="0"/>
              <a:t>Source: WARC “Driving effectiveness with direct mail” 2021</a:t>
            </a:r>
          </a:p>
        </p:txBody>
      </p:sp>
    </p:spTree>
    <p:extLst>
      <p:ext uri="{BB962C8B-B14F-4D97-AF65-F5344CB8AC3E}">
        <p14:creationId xmlns:p14="http://schemas.microsoft.com/office/powerpoint/2010/main" val="3307979018"/>
      </p:ext>
    </p:extLst>
  </p:cSld>
  <p:clrMapOvr>
    <a:masterClrMapping/>
  </p:clrMapOvr>
</p:sld>
</file>

<file path=ppt/theme/theme1.xml><?xml version="1.0" encoding="utf-8"?>
<a:theme xmlns:a="http://schemas.openxmlformats.org/drawingml/2006/main" name="Office Theme">
  <a:themeElements>
    <a:clrScheme name="Marketreach Colours">
      <a:dk1>
        <a:srgbClr val="000000"/>
      </a:dk1>
      <a:lt1>
        <a:srgbClr val="FFFFFF"/>
      </a:lt1>
      <a:dk2>
        <a:srgbClr val="666666"/>
      </a:dk2>
      <a:lt2>
        <a:srgbClr val="FFFFFF"/>
      </a:lt2>
      <a:accent1>
        <a:srgbClr val="E32019"/>
      </a:accent1>
      <a:accent2>
        <a:srgbClr val="E94D47"/>
      </a:accent2>
      <a:accent3>
        <a:srgbClr val="EE7975"/>
      </a:accent3>
      <a:accent4>
        <a:srgbClr val="F3A6A3"/>
      </a:accent4>
      <a:accent5>
        <a:srgbClr val="F9D3D1"/>
      </a:accent5>
      <a:accent6>
        <a:srgbClr val="000000"/>
      </a:accent6>
      <a:hlink>
        <a:srgbClr val="E32019"/>
      </a:hlink>
      <a:folHlink>
        <a:srgbClr val="E94D47"/>
      </a:folHlink>
    </a:clrScheme>
    <a:fontScheme name="Marketreach fonts">
      <a:majorFont>
        <a:latin typeface="Century Gothic"/>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1376</Words>
  <Application>Microsoft Office PowerPoint</Application>
  <PresentationFormat>Widescreen</PresentationFormat>
  <Paragraphs>121</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Century Gothic</vt:lpstr>
      <vt:lpstr>Wingdings</vt:lpstr>
      <vt:lpstr>Office Theme</vt:lpstr>
      <vt:lpstr>KEY TAKEOUTS FROM WARC’S RESEARCH: DRIVING EFFECTIVENESS WITH DIRECT MAIL</vt:lpstr>
      <vt:lpstr>ABOUT WARC’S Research</vt:lpstr>
      <vt:lpstr>WARC’s FOUR KEY TAKEOUTS</vt:lpstr>
      <vt:lpstr>Effectiveness Increases when mail is in the mix</vt:lpstr>
      <vt:lpstr>PowerPoint Presentation</vt:lpstr>
      <vt:lpstr>PowerPoint Presentation</vt:lpstr>
      <vt:lpstr>PowerPoint Presentation</vt:lpstr>
      <vt:lpstr>PowerPoint Presentation</vt:lpstr>
      <vt:lpstr>a performance channel and more</vt:lpstr>
      <vt:lpstr>Direct mail brings trusted interaction into the home </vt:lpstr>
      <vt:lpstr>Younger audiences welcome mail</vt:lpstr>
      <vt:lpstr>Technology innovations drive participation  </vt:lpstr>
      <vt:lpstr>4 Steps to better measurement</vt:lpstr>
      <vt:lpstr>Jicmail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KEY TAKE OUTS FROM WARC RESEARCH:   DRIVING EFFECTIVENESS WITH DIRECT MAIL</dc:title>
  <dc:creator/>
  <cp:lastModifiedBy/>
  <cp:revision>2</cp:revision>
  <dcterms:created xsi:type="dcterms:W3CDTF">2021-10-12T09:04:56Z</dcterms:created>
  <dcterms:modified xsi:type="dcterms:W3CDTF">2024-01-03T16:30:08Z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80f36f3-41a5-4f45-a6a2-e224f336accd_Enabled">
    <vt:lpwstr>true</vt:lpwstr>
  </property>
  <property fmtid="{D5CDD505-2E9C-101B-9397-08002B2CF9AE}" pid="3" name="MSIP_Label_980f36f3-41a5-4f45-a6a2-e224f336accd_SetDate">
    <vt:lpwstr>2024-01-03T16:30:08Z</vt:lpwstr>
  </property>
  <property fmtid="{D5CDD505-2E9C-101B-9397-08002B2CF9AE}" pid="4" name="MSIP_Label_980f36f3-41a5-4f45-a6a2-e224f336accd_Method">
    <vt:lpwstr>Standard</vt:lpwstr>
  </property>
  <property fmtid="{D5CDD505-2E9C-101B-9397-08002B2CF9AE}" pid="5" name="MSIP_Label_980f36f3-41a5-4f45-a6a2-e224f336accd_Name">
    <vt:lpwstr>980f36f3-41a5-4f45-a6a2-e224f336accd</vt:lpwstr>
  </property>
  <property fmtid="{D5CDD505-2E9C-101B-9397-08002B2CF9AE}" pid="6" name="MSIP_Label_980f36f3-41a5-4f45-a6a2-e224f336accd_SiteId">
    <vt:lpwstr>7a082108-90dd-41ac-be41-9b8feabee2da</vt:lpwstr>
  </property>
  <property fmtid="{D5CDD505-2E9C-101B-9397-08002B2CF9AE}" pid="7" name="MSIP_Label_980f36f3-41a5-4f45-a6a2-e224f336accd_ActionId">
    <vt:lpwstr>56225c81-11d2-48d4-b6f1-5ebbb1c41ab4</vt:lpwstr>
  </property>
  <property fmtid="{D5CDD505-2E9C-101B-9397-08002B2CF9AE}" pid="8" name="MSIP_Label_980f36f3-41a5-4f45-a6a2-e224f336accd_ContentBits">
    <vt:lpwstr>2</vt:lpwstr>
  </property>
</Properties>
</file>